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5" r:id="rId4"/>
    <p:sldId id="266" r:id="rId5"/>
    <p:sldId id="267" r:id="rId6"/>
    <p:sldId id="268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D1BA70-50C3-4FD0-8A0E-93247523DD2F}" v="41" dt="2022-02-08T14:09:46.1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xmlns="" id="{44C19E88-E878-44A7-8D38-325D8CE622FD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grpSp>
        <p:nvGrpSpPr>
          <p:cNvPr id="5" name="Group 15">
            <a:extLst>
              <a:ext uri="{FF2B5EF4-FFF2-40B4-BE49-F238E27FC236}">
                <a16:creationId xmlns:a16="http://schemas.microsoft.com/office/drawing/2014/main" xmlns="" id="{B7D5D4D8-7329-479F-ACD7-20D810AB0F9A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>
              <a:extLst>
                <a:ext uri="{FF2B5EF4-FFF2-40B4-BE49-F238E27FC236}">
                  <a16:creationId xmlns:a16="http://schemas.microsoft.com/office/drawing/2014/main" xmlns="" id="{2729277C-16E9-47B7-96B5-E5C67DDBE9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xmlns="" id="{13591EF3-24C0-4FD2-93C2-57D22301D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9">
              <a:extLst>
                <a:ext uri="{FF2B5EF4-FFF2-40B4-BE49-F238E27FC236}">
                  <a16:creationId xmlns:a16="http://schemas.microsoft.com/office/drawing/2014/main" xmlns="" id="{C6170647-64EC-4135-85ED-4E5476F67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>
                <a:solidFill>
                  <a:srgbClr val="FFFFFF"/>
                </a:solidFill>
                <a:latin typeface="Lucida Sans Unicode" panose="020B0602030504020204" pitchFamily="34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71FEDC66-CD75-4C44-86CA-FCDA1FD7E100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>
            <a:extLst>
              <a:ext uri="{FF2B5EF4-FFF2-40B4-BE49-F238E27FC236}">
                <a16:creationId xmlns:a16="http://schemas.microsoft.com/office/drawing/2014/main" xmlns="" id="{894A77E4-D7D0-4C06-8CBD-40287A293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7E973F7-2BE5-4610-B3B1-7A1C00A5218B}" type="datetimeFigureOut">
              <a:rPr lang="en-US" altLang="en-US"/>
              <a:pPr>
                <a:defRPr/>
              </a:pPr>
              <a:t>2/8/2022</a:t>
            </a:fld>
            <a:endParaRPr lang="en-US" altLang="en-US"/>
          </a:p>
        </p:txBody>
      </p:sp>
      <p:sp>
        <p:nvSpPr>
          <p:cNvPr id="12" name="Footer Placeholder 18">
            <a:extLst>
              <a:ext uri="{FF2B5EF4-FFF2-40B4-BE49-F238E27FC236}">
                <a16:creationId xmlns:a16="http://schemas.microsoft.com/office/drawing/2014/main" xmlns="" id="{5C0EF52D-D695-43EB-B155-3E3E3F5E8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E8F0F4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Slide Number Placeholder 26">
            <a:extLst>
              <a:ext uri="{FF2B5EF4-FFF2-40B4-BE49-F238E27FC236}">
                <a16:creationId xmlns:a16="http://schemas.microsoft.com/office/drawing/2014/main" xmlns="" id="{00B1E57D-E7A0-45E7-AB2C-D0CDE3E9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19D427-FE18-459F-9127-BE27B42D81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2759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8F711813-510A-4572-BB74-AB98121AA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313D7-B8E6-40C3-B4A3-A3E85E70DD15}" type="datetimeFigureOut">
              <a:rPr lang="en-US" altLang="en-US"/>
              <a:pPr>
                <a:defRPr/>
              </a:pPr>
              <a:t>2/8/2022</a:t>
            </a:fld>
            <a:endParaRPr lang="en-US" alt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973F7367-B4E7-41F0-9243-12B9A7410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1D0FC6B0-A01A-4C94-AD14-ACCDEBC18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70A61-58DE-4277-ACEF-A8CF20F3E8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007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C3EA7A53-4EE7-4AD1-9D16-B91FAB973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3C8A9-5E79-4105-8014-1A244673B30A}" type="datetimeFigureOut">
              <a:rPr lang="en-US" altLang="en-US"/>
              <a:pPr>
                <a:defRPr/>
              </a:pPr>
              <a:t>2/8/2022</a:t>
            </a:fld>
            <a:endParaRPr lang="en-US" alt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574CDC8D-ABF9-484C-A5D2-B5435351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5B6FDC1-4085-454C-8FC3-3108745E9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63E1-EEB1-4D3A-90C9-D520641D69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773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01A8E6EE-FF23-4C88-9824-DA779EA1A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7937E-4179-4432-BBEB-B3104804945D}" type="datetimeFigureOut">
              <a:rPr lang="en-US" altLang="en-US"/>
              <a:pPr>
                <a:defRPr/>
              </a:pPr>
              <a:t>2/8/2022</a:t>
            </a:fld>
            <a:endParaRPr lang="en-US" alt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F7CEABE5-C8AE-4A06-AC51-E17B15B23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CEDEC9C2-5260-486C-A5D7-0019650AD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DD34E-3056-429B-B044-44C6D9EA92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6662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>
            <a:extLst>
              <a:ext uri="{FF2B5EF4-FFF2-40B4-BE49-F238E27FC236}">
                <a16:creationId xmlns:a16="http://schemas.microsoft.com/office/drawing/2014/main" xmlns="" id="{31B8D605-6C42-4FC5-AA58-819C0D513741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5" name="Chevron 15">
            <a:extLst>
              <a:ext uri="{FF2B5EF4-FFF2-40B4-BE49-F238E27FC236}">
                <a16:creationId xmlns:a16="http://schemas.microsoft.com/office/drawing/2014/main" xmlns="" id="{3F738312-2464-4088-B602-82CB4CDE0CA6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76140873-4CC0-490C-BEE8-459FF9E97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A194FD-F88F-4895-AA0A-C3FF95177EB0}" type="datetimeFigureOut">
              <a:rPr lang="en-US" altLang="en-US"/>
              <a:pPr>
                <a:defRPr/>
              </a:pPr>
              <a:t>2/8/2022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171F306E-7778-4B5B-BDEB-E11F4681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9AE67C96-3F78-450A-91A1-350435BB4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18280-2D01-4F1F-9503-72CD229A67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5188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5A654B0-5075-451D-8B80-20DC8F3AE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A70394-D941-4A48-9D96-1B80A51D01F1}" type="datetimeFigureOut">
              <a:rPr lang="en-US" altLang="en-US"/>
              <a:pPr>
                <a:defRPr/>
              </a:pPr>
              <a:t>2/8/2022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3754259-7956-49C5-AD12-0F3F78983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FBF2B8-0989-4BB5-9985-36140E751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C806C-79A7-4A25-9D8A-43CAF6C70B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32268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E7586C0-9210-49CF-A9EF-A03A6EC15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97C3ED-DAE1-4A6F-9A8B-1DB8C79BA453}" type="datetimeFigureOut">
              <a:rPr lang="en-US" altLang="en-US"/>
              <a:pPr>
                <a:defRPr/>
              </a:pPr>
              <a:t>2/8/2022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B23AAD3-D247-4DBD-B6D8-2406B2BF7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86BFBF3-B4CC-4752-A15F-3A406B2B3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709A1-5C9E-4C66-91FB-EAC5A87F30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9245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6C22A4C-3C32-4535-964A-EC128DBCB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94AD35-1885-45B5-A960-1DB9E1A1E180}" type="datetimeFigureOut">
              <a:rPr lang="en-US" altLang="en-US"/>
              <a:pPr>
                <a:defRPr/>
              </a:pPr>
              <a:t>2/8/2022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942D4CF-3B0B-470E-BA26-CCAAC427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001CF5-64F7-44B0-ABED-459EF6D88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88958-C2FB-44AE-BA96-9C48345EC4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1370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xmlns="" id="{94861369-74EA-4CDA-A7D5-1E7214DD4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4A62A-9C5B-41A4-A2B6-32C821DC578C}" type="datetimeFigureOut">
              <a:rPr lang="en-US" altLang="en-US"/>
              <a:pPr>
                <a:defRPr/>
              </a:pPr>
              <a:t>2/8/2022</a:t>
            </a:fld>
            <a:endParaRPr lang="en-US" alt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xmlns="" id="{5FC88DC2-840F-4326-8D40-90831B2DE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xmlns="" id="{80AE0431-7270-4823-A741-C73D9B408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78BAD-E32B-43B0-92CE-E5893193FA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65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520C162-498A-484A-B352-C480128BA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A7963B-F94A-4462-BDB3-CA24A1A91A62}" type="datetimeFigureOut">
              <a:rPr lang="en-US" altLang="en-US"/>
              <a:pPr>
                <a:defRPr/>
              </a:pPr>
              <a:t>2/8/2022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0BDF904-DA53-43A1-975B-83B5E7CA7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61AEF5-BF00-42C2-B498-F551F151B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E5B96-C807-46F6-8F52-EE68503784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29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>
            <a:extLst>
              <a:ext uri="{FF2B5EF4-FFF2-40B4-BE49-F238E27FC236}">
                <a16:creationId xmlns:a16="http://schemas.microsoft.com/office/drawing/2014/main" xmlns="" id="{86E8EDF4-0FE5-426A-9330-DD8B0AF602CA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xmlns="" id="{15DEF547-08D1-47DE-9D84-E7D678CC0392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xmlns="" id="{94B19229-E161-4C8E-A989-7DA3A5A1C769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2806D57B-01DB-4C94-9855-80559865015A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>
            <a:extLst>
              <a:ext uri="{FF2B5EF4-FFF2-40B4-BE49-F238E27FC236}">
                <a16:creationId xmlns:a16="http://schemas.microsoft.com/office/drawing/2014/main" xmlns="" id="{7B153172-7F0A-4E4B-A633-FFDBD1BE6985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10" name="Chevron 20">
            <a:extLst>
              <a:ext uri="{FF2B5EF4-FFF2-40B4-BE49-F238E27FC236}">
                <a16:creationId xmlns:a16="http://schemas.microsoft.com/office/drawing/2014/main" xmlns="" id="{AD5802CE-12DC-4490-B4A3-E50AD3BE8781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xmlns="" id="{4892AA77-14F7-48BD-B849-10365860E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8C992F-7D39-497E-B153-36CD6622C8E0}" type="datetimeFigureOut">
              <a:rPr lang="en-US" altLang="en-US"/>
              <a:pPr>
                <a:defRPr/>
              </a:pPr>
              <a:t>2/8/2022</a:t>
            </a:fld>
            <a:endParaRPr lang="en-US" altLang="en-US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xmlns="" id="{ABF79FC2-B25F-4BB5-B3E9-57206565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xmlns="" id="{4BD93B30-E8B9-44AE-87AF-308E3EAAF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7F263-41D6-477E-B885-A922A27C08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705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xmlns="" id="{59A22B11-309D-4605-BAAD-284B8CB5EEDF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Freeform 11">
            <a:extLst>
              <a:ext uri="{FF2B5EF4-FFF2-40B4-BE49-F238E27FC236}">
                <a16:creationId xmlns:a16="http://schemas.microsoft.com/office/drawing/2014/main" xmlns="" id="{8AFE0F6F-DAD0-4AF8-A958-9D560009BD58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xmlns="" id="{E0DB7F39-19E1-4A73-8B3E-F10468E6F639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0EC3B032-A58A-41D8-AD28-DDDB4FAC77A4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>
            <a:extLst>
              <a:ext uri="{FF2B5EF4-FFF2-40B4-BE49-F238E27FC236}">
                <a16:creationId xmlns:a16="http://schemas.microsoft.com/office/drawing/2014/main" xmlns="" id="{8192E535-570E-4F31-9369-C77C48EA4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>
            <a:extLst>
              <a:ext uri="{FF2B5EF4-FFF2-40B4-BE49-F238E27FC236}">
                <a16:creationId xmlns:a16="http://schemas.microsoft.com/office/drawing/2014/main" xmlns="" id="{A1249E13-2FDF-45FF-A5AC-BACAB0415C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4848FFBD-AF6C-437A-AE15-C6B69A4DDC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Lucida Sans Unicode" panose="020B0602030504020204" pitchFamily="34" charset="0"/>
              </a:defRPr>
            </a:lvl1pPr>
          </a:lstStyle>
          <a:p>
            <a:pPr>
              <a:defRPr/>
            </a:pPr>
            <a:fld id="{56C0FC61-7C92-4875-B412-EF6181E651C0}" type="datetimeFigureOut">
              <a:rPr lang="en-US" altLang="en-US"/>
              <a:pPr>
                <a:defRPr/>
              </a:pPr>
              <a:t>2/8/2022</a:t>
            </a:fld>
            <a:endParaRPr lang="en-US" alt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xmlns="" id="{06D5298A-8D9A-4C31-A626-54CD4C754E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xmlns="" id="{D2D7D24E-8F56-4D9B-888A-8917D6CF05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anose="020B0602030504020204" pitchFamily="34" charset="0"/>
              </a:defRPr>
            </a:lvl1pPr>
          </a:lstStyle>
          <a:p>
            <a:fld id="{2E945210-24A9-47F6-BAA5-306D90CE6E8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5" r:id="rId2"/>
    <p:sldLayoutId id="2147483750" r:id="rId3"/>
    <p:sldLayoutId id="2147483751" r:id="rId4"/>
    <p:sldLayoutId id="2147483752" r:id="rId5"/>
    <p:sldLayoutId id="2147483753" r:id="rId6"/>
    <p:sldLayoutId id="2147483746" r:id="rId7"/>
    <p:sldLayoutId id="2147483754" r:id="rId8"/>
    <p:sldLayoutId id="2147483755" r:id="rId9"/>
    <p:sldLayoutId id="2147483747" r:id="rId10"/>
    <p:sldLayoutId id="214748374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27634B-C8B8-4306-AFF3-282E5DE54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533400"/>
            <a:ext cx="8153400" cy="182976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You Will Succeed </a:t>
            </a:r>
            <a:br>
              <a:rPr lang="en-US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with HMV</a:t>
            </a:r>
          </a:p>
        </p:txBody>
      </p:sp>
      <p:sp>
        <p:nvSpPr>
          <p:cNvPr id="9219" name="Subtitle 2">
            <a:extLst>
              <a:ext uri="{FF2B5EF4-FFF2-40B4-BE49-F238E27FC236}">
                <a16:creationId xmlns:a16="http://schemas.microsoft.com/office/drawing/2014/main" xmlns="" id="{CA5AC5D3-7926-4335-BFD0-D29597785B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743200"/>
            <a:ext cx="7772400" cy="1219200"/>
          </a:xfrm>
        </p:spPr>
        <p:txBody>
          <a:bodyPr/>
          <a:lstStyle/>
          <a:p>
            <a:pPr marR="0" eaLnBrk="1" hangingPunct="1"/>
            <a:endParaRPr lang="en-US" altLang="en-US"/>
          </a:p>
          <a:p>
            <a:pPr marR="0" eaLnBrk="1" hangingPunct="1"/>
            <a:endParaRPr lang="en-US" altLang="en-US"/>
          </a:p>
        </p:txBody>
      </p:sp>
      <p:pic>
        <p:nvPicPr>
          <p:cNvPr id="9220" name="Picture 5" descr="http://greatnonprofits.org/images/thumbnails/logos/fjmc-logo.jpg">
            <a:extLst>
              <a:ext uri="{FF2B5EF4-FFF2-40B4-BE49-F238E27FC236}">
                <a16:creationId xmlns:a16="http://schemas.microsoft.com/office/drawing/2014/main" xmlns="" id="{83EAF7D7-E166-446A-B159-2B05B4D2E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913063"/>
            <a:ext cx="152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Box 4">
            <a:extLst>
              <a:ext uri="{FF2B5EF4-FFF2-40B4-BE49-F238E27FC236}">
                <a16:creationId xmlns:a16="http://schemas.microsoft.com/office/drawing/2014/main" xmlns="" id="{895EFB58-A063-41B2-9F8B-351F8FA61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114800"/>
            <a:ext cx="3124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>
            <a:extLst>
              <a:ext uri="{FF2B5EF4-FFF2-40B4-BE49-F238E27FC236}">
                <a16:creationId xmlns:a16="http://schemas.microsoft.com/office/drawing/2014/main" xmlns="" id="{9F69A17B-C5E0-41C5-9AA3-69C4EFB93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81138"/>
            <a:ext cx="8610600" cy="4525962"/>
          </a:xfrm>
        </p:spPr>
        <p:txBody>
          <a:bodyPr/>
          <a:lstStyle/>
          <a:p>
            <a:pPr eaLnBrk="1" hangingPunct="1"/>
            <a:r>
              <a:rPr lang="en-US" altLang="en-US"/>
              <a:t>Designate Chairpeople</a:t>
            </a:r>
          </a:p>
          <a:p>
            <a:pPr eaLnBrk="1" hangingPunct="1"/>
            <a:r>
              <a:rPr lang="en-US" altLang="en-US"/>
              <a:t>Develop a Cohesive Theme</a:t>
            </a:r>
          </a:p>
          <a:p>
            <a:pPr eaLnBrk="1" hangingPunct="1"/>
            <a:r>
              <a:rPr lang="en-US" altLang="en-US"/>
              <a:t>Decide # of Sessions and Spacing (e.g. monthly)</a:t>
            </a:r>
          </a:p>
          <a:p>
            <a:pPr eaLnBrk="1" hangingPunct="1"/>
            <a:r>
              <a:rPr lang="en-US" altLang="en-US"/>
              <a:t>Assign roles (facilitator, registrar, host)</a:t>
            </a:r>
          </a:p>
          <a:p>
            <a:pPr eaLnBrk="1" hangingPunct="1"/>
            <a:r>
              <a:rPr lang="en-US" altLang="en-US"/>
              <a:t>Design brochure or flyer</a:t>
            </a:r>
          </a:p>
          <a:p>
            <a:pPr eaLnBrk="1" hangingPunct="1"/>
            <a:r>
              <a:rPr lang="en-US" altLang="en-US"/>
              <a:t>Reminders prior to sessions (email, phone)</a:t>
            </a:r>
          </a:p>
          <a:p>
            <a:pPr eaLnBrk="1" hangingPunct="1"/>
            <a:r>
              <a:rPr lang="en-US" altLang="en-US"/>
              <a:t>At session review rules; discussion not lecture</a:t>
            </a:r>
          </a:p>
          <a:p>
            <a:pPr eaLnBrk="1" hangingPunct="1"/>
            <a:r>
              <a:rPr lang="en-US" altLang="en-US"/>
              <a:t>Provide feedback to facilitators and participants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6B9C583B-D8B4-41C1-B661-C162A19C4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Basic Steps to HMV Success</a:t>
            </a:r>
          </a:p>
        </p:txBody>
      </p:sp>
      <p:pic>
        <p:nvPicPr>
          <p:cNvPr id="10244" name="Picture 5" descr="http://greatnonprofits.org/images/thumbnails/logos/fjmc-logo.jpg">
            <a:extLst>
              <a:ext uri="{FF2B5EF4-FFF2-40B4-BE49-F238E27FC236}">
                <a16:creationId xmlns:a16="http://schemas.microsoft.com/office/drawing/2014/main" xmlns="" id="{8A87387C-5ADE-4EDC-BF16-95D063FF8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019800"/>
            <a:ext cx="13398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>
            <a:extLst>
              <a:ext uri="{FF2B5EF4-FFF2-40B4-BE49-F238E27FC236}">
                <a16:creationId xmlns:a16="http://schemas.microsoft.com/office/drawing/2014/main" xmlns="" id="{D9EEAE6A-8B2D-4BCF-83D5-8146B79D6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81138"/>
            <a:ext cx="8610600" cy="4525962"/>
          </a:xfrm>
        </p:spPr>
        <p:txBody>
          <a:bodyPr/>
          <a:lstStyle/>
          <a:p>
            <a:pPr eaLnBrk="1" hangingPunct="1"/>
            <a:r>
              <a:rPr lang="en-US" altLang="en-US"/>
              <a:t>One or two responsible, enthused members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Experience with group process is a plus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Ability to assemble a small committee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More people involved, greater the anticipated participation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267963CA-B439-47CB-AF74-D65A12746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Designate </a:t>
            </a:r>
            <a:r>
              <a:rPr lang="en-US" dirty="0" err="1"/>
              <a:t>Chairpeople</a:t>
            </a:r>
            <a:endParaRPr lang="en-US" dirty="0"/>
          </a:p>
        </p:txBody>
      </p:sp>
      <p:pic>
        <p:nvPicPr>
          <p:cNvPr id="11268" name="Picture 5" descr="http://greatnonprofits.org/images/thumbnails/logos/fjmc-logo.jpg">
            <a:extLst>
              <a:ext uri="{FF2B5EF4-FFF2-40B4-BE49-F238E27FC236}">
                <a16:creationId xmlns:a16="http://schemas.microsoft.com/office/drawing/2014/main" xmlns="" id="{186E0381-DE48-4A04-B9EC-AEF5A30F28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019800"/>
            <a:ext cx="13398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>
            <a:extLst>
              <a:ext uri="{FF2B5EF4-FFF2-40B4-BE49-F238E27FC236}">
                <a16:creationId xmlns:a16="http://schemas.microsoft.com/office/drawing/2014/main" xmlns="" id="{62484187-9DB1-4566-BC41-6BE3AA142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81138"/>
            <a:ext cx="8610600" cy="4525962"/>
          </a:xfrm>
        </p:spPr>
        <p:txBody>
          <a:bodyPr/>
          <a:lstStyle/>
          <a:p>
            <a:pPr eaLnBrk="1" hangingPunct="1"/>
            <a:r>
              <a:rPr lang="en-US" altLang="en-US"/>
              <a:t>Timing of sessions is crucial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 consistent time works best (e.g. first Sunday night of each month)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Sessions should last 90 minutes on average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Leave time for snacking and socializing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35CD1C3A-9FE7-478C-8718-B01CDDF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Decide # of Sessions</a:t>
            </a:r>
          </a:p>
        </p:txBody>
      </p:sp>
      <p:pic>
        <p:nvPicPr>
          <p:cNvPr id="12292" name="Picture 5" descr="http://greatnonprofits.org/images/thumbnails/logos/fjmc-logo.jpg">
            <a:extLst>
              <a:ext uri="{FF2B5EF4-FFF2-40B4-BE49-F238E27FC236}">
                <a16:creationId xmlns:a16="http://schemas.microsoft.com/office/drawing/2014/main" xmlns="" id="{E0E4373F-BD68-4A10-B734-7FDB89460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019800"/>
            <a:ext cx="13398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>
            <a:extLst>
              <a:ext uri="{FF2B5EF4-FFF2-40B4-BE49-F238E27FC236}">
                <a16:creationId xmlns:a16="http://schemas.microsoft.com/office/drawing/2014/main" xmlns="" id="{83D8BCB2-4045-43F2-B8E5-2C3DC6BE6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81138"/>
            <a:ext cx="8610600" cy="4525962"/>
          </a:xfrm>
        </p:spPr>
        <p:txBody>
          <a:bodyPr/>
          <a:lstStyle/>
          <a:p>
            <a:pPr eaLnBrk="1" hangingPunct="1"/>
            <a:r>
              <a:rPr lang="en-US" altLang="en-US"/>
              <a:t>Select facilitators who have expertise in an area or who are comfortable running groups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Choose a registrar to take reservations and coordinate the session, low stress commitment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Pick a host who provides the location and food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Engage a broad range of (non)members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85E8B145-B569-4B26-AFE3-80D98EDFA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Determine Roles</a:t>
            </a:r>
          </a:p>
        </p:txBody>
      </p:sp>
      <p:pic>
        <p:nvPicPr>
          <p:cNvPr id="13316" name="Picture 5" descr="http://greatnonprofits.org/images/thumbnails/logos/fjmc-logo.jpg">
            <a:extLst>
              <a:ext uri="{FF2B5EF4-FFF2-40B4-BE49-F238E27FC236}">
                <a16:creationId xmlns:a16="http://schemas.microsoft.com/office/drawing/2014/main" xmlns="" id="{DF55F7F8-A53D-4C0B-BE71-A9DC07577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019800"/>
            <a:ext cx="13398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>
            <a:extLst>
              <a:ext uri="{FF2B5EF4-FFF2-40B4-BE49-F238E27FC236}">
                <a16:creationId xmlns:a16="http://schemas.microsoft.com/office/drawing/2014/main" xmlns="" id="{8771B008-3DDB-44BA-BD77-E3007EE95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81138"/>
            <a:ext cx="8610600" cy="4525962"/>
          </a:xfrm>
        </p:spPr>
        <p:txBody>
          <a:bodyPr/>
          <a:lstStyle/>
          <a:p>
            <a:pPr eaLnBrk="1" hangingPunct="1"/>
            <a:r>
              <a:rPr lang="en-US" altLang="en-US"/>
              <a:t>Easiest to start with existing            programs (Work and Worth, Fathers and Sons, etc.)</a:t>
            </a:r>
          </a:p>
          <a:p>
            <a:pPr eaLnBrk="1" hangingPunct="1"/>
            <a:r>
              <a:rPr lang="en-US" altLang="en-US"/>
              <a:t>A variety of topics can work, though a theme may work best</a:t>
            </a:r>
          </a:p>
          <a:p>
            <a:pPr eaLnBrk="1" hangingPunct="1"/>
            <a:r>
              <a:rPr lang="en-US" altLang="en-US"/>
              <a:t>If a variety of themes are desired, consider a round robin presentation</a:t>
            </a:r>
          </a:p>
          <a:p>
            <a:pPr eaLnBrk="1" hangingPunct="1"/>
            <a:r>
              <a:rPr lang="en-US" altLang="en-US"/>
              <a:t>Themes can be broad or highly specific as long as they are of interest to men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F70BA908-B9A6-47F1-AAA6-DA1C6886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Develop a Theme</a:t>
            </a:r>
          </a:p>
        </p:txBody>
      </p:sp>
      <p:pic>
        <p:nvPicPr>
          <p:cNvPr id="14340" name="Picture 5" descr="http://greatnonprofits.org/images/thumbnails/logos/fjmc-logo.jpg">
            <a:extLst>
              <a:ext uri="{FF2B5EF4-FFF2-40B4-BE49-F238E27FC236}">
                <a16:creationId xmlns:a16="http://schemas.microsoft.com/office/drawing/2014/main" xmlns="" id="{4FF681B6-DA19-4FC4-AB2A-F2C7BD5BF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019800"/>
            <a:ext cx="13398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http://greatnonprofits.org/images/thumbnails/logos/fjmc-logo.jpg">
            <a:extLst>
              <a:ext uri="{FF2B5EF4-FFF2-40B4-BE49-F238E27FC236}">
                <a16:creationId xmlns:a16="http://schemas.microsoft.com/office/drawing/2014/main" xmlns="" id="{B13BFBD1-C774-4160-B8DD-9672338C0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47800"/>
            <a:ext cx="990600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>
            <a:extLst>
              <a:ext uri="{FF2B5EF4-FFF2-40B4-BE49-F238E27FC236}">
                <a16:creationId xmlns:a16="http://schemas.microsoft.com/office/drawing/2014/main" xmlns="" id="{0546B353-6F37-488D-96D7-E07BC2E2B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525963"/>
          </a:xfrm>
        </p:spPr>
        <p:txBody>
          <a:bodyPr/>
          <a:lstStyle/>
          <a:p>
            <a:pPr eaLnBrk="1" hangingPunct="1"/>
            <a:r>
              <a:rPr lang="en-US" altLang="en-US"/>
              <a:t>Highly relatable to targeted audience 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Flexible enough for a number of sessions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Expansion of a previously successful topic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Allows for broadest range of participation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Thought provoking/fun/engaging/controversial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2FBA7675-7792-4406-B797-B0B89631D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Creating Successful Themes</a:t>
            </a:r>
          </a:p>
        </p:txBody>
      </p:sp>
      <p:pic>
        <p:nvPicPr>
          <p:cNvPr id="15364" name="Picture 5" descr="http://greatnonprofits.org/images/thumbnails/logos/fjmc-logo.jpg">
            <a:extLst>
              <a:ext uri="{FF2B5EF4-FFF2-40B4-BE49-F238E27FC236}">
                <a16:creationId xmlns:a16="http://schemas.microsoft.com/office/drawing/2014/main" xmlns="" id="{0EC6C362-2C59-42BA-8577-DCF5D4026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019800"/>
            <a:ext cx="13398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xmlns="" id="{9B0B4CB3-33B2-4224-B8CF-0AAE4A5E8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066800"/>
            <a:ext cx="8229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Exploring Identity…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occupational, physical, generational, spiritual, relational, individual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 Relationships, Relating to…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bullies, religious leaders, co-workers, mentors, dating, yourself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Connections, Men connect through…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achievement, Judaism, sports, humor, family, food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Jewish Holidays, celebrating…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High Holidays, Chanukah, Shabbat, Purim, Pesach/Shavuot, Yom Hashoah/Yom Ha’atzmaut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Entertainment…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vintage TV, music, film comedy, Jews in film, professional sports, contemporary TV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25516806-A2E1-4D07-87D2-E1B514A8B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cs typeface="Lucida Sans Unicode"/>
              </a:rPr>
              <a:t>Ideas for Themes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278</TotalTime>
  <Words>355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Lucida Sans Unicode</vt:lpstr>
      <vt:lpstr>Verdana</vt:lpstr>
      <vt:lpstr>Wingdings 2</vt:lpstr>
      <vt:lpstr>Wingdings 3</vt:lpstr>
      <vt:lpstr>Concourse</vt:lpstr>
      <vt:lpstr>You Will Succeed  with HMV</vt:lpstr>
      <vt:lpstr>Basic Steps to HMV Success</vt:lpstr>
      <vt:lpstr>Designate Chairpeople</vt:lpstr>
      <vt:lpstr>Decide # of Sessions</vt:lpstr>
      <vt:lpstr>Determine Roles</vt:lpstr>
      <vt:lpstr>Develop a Theme</vt:lpstr>
      <vt:lpstr>Creating Successful Themes</vt:lpstr>
      <vt:lpstr>Ideas for Themes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Creative with HMV</dc:title>
  <dc:creator>Owner</dc:creator>
  <cp:lastModifiedBy>bruce tomar</cp:lastModifiedBy>
  <cp:revision>27</cp:revision>
  <dcterms:created xsi:type="dcterms:W3CDTF">2011-04-03T00:54:59Z</dcterms:created>
  <dcterms:modified xsi:type="dcterms:W3CDTF">2022-02-08T14:13:14Z</dcterms:modified>
</cp:coreProperties>
</file>