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9388475" cy="7102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DOgcDsZvhG9HRJjWkNTH9Hzcg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4068339" cy="35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317964" y="0"/>
            <a:ext cx="4068339" cy="35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6746119"/>
            <a:ext cx="4068339" cy="3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9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3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3:notes"/>
          <p:cNvSpPr txBox="1">
            <a:spLocks noGrp="1"/>
          </p:cNvSpPr>
          <p:nvPr>
            <p:ph type="sldNum" idx="12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ad33568a1_0_0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80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12ad33568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900" cy="23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2ad33568a1_0_36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80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12ad33568a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900" cy="239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7:notes"/>
          <p:cNvSpPr txBox="1">
            <a:spLocks noGrp="1"/>
          </p:cNvSpPr>
          <p:nvPr>
            <p:ph type="body" idx="1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1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1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1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1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0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0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Interactive Succession Planning Workshop</a:t>
            </a:r>
            <a:endParaRPr/>
          </a:p>
        </p:txBody>
      </p:sp>
      <p:sp>
        <p:nvSpPr>
          <p:cNvPr id="148" name="Google Shape;148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David P. Singer</a:t>
            </a:r>
            <a:endParaRPr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4/30/17</a:t>
            </a:r>
            <a:endParaRPr/>
          </a:p>
        </p:txBody>
      </p:sp>
      <p:sp>
        <p:nvSpPr>
          <p:cNvPr id="149" name="Google Shape;149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8"/>
          <p:cNvSpPr txBox="1">
            <a:spLocks noGrp="1"/>
          </p:cNvSpPr>
          <p:nvPr>
            <p:ph type="title"/>
          </p:nvPr>
        </p:nvSpPr>
        <p:spPr>
          <a:xfrm>
            <a:off x="1828800" y="475488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Triad Management </a:t>
            </a:r>
            <a:endParaRPr/>
          </a:p>
        </p:txBody>
      </p:sp>
      <p:sp>
        <p:nvSpPr>
          <p:cNvPr id="305" name="Google Shape;305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/>
              <a:t>Concept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280"/>
              <a:buFont typeface="Noto Sans Symbols"/>
              <a:buChar char="⮚"/>
            </a:pPr>
            <a:r>
              <a:rPr lang="en-US"/>
              <a:t>Three person Leadership for projects/areas of responsibility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120"/>
              <a:buFont typeface="Noto Sans Symbols"/>
              <a:buChar char="❖"/>
            </a:pPr>
            <a:r>
              <a:rPr lang="en-US"/>
              <a:t>Current Leader - Elected Officer or Chairman – Has full responsibility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120"/>
              <a:buFont typeface="Noto Sans Symbols"/>
              <a:buChar char="❖"/>
            </a:pPr>
            <a:r>
              <a:rPr lang="en-US"/>
              <a:t>Former Leader – Emeritus Officer or Former Chair – Consults/Supports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120"/>
              <a:buFont typeface="Noto Sans Symbols"/>
              <a:buChar char="❖"/>
            </a:pPr>
            <a:r>
              <a:rPr lang="en-US"/>
              <a:t>Future Leader – Deputy VP or Co-Chair – Shares and is next in line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/>
              <a:t>Benefit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280"/>
              <a:buFont typeface="Noto Sans Symbols"/>
              <a:buChar char="⮚"/>
            </a:pPr>
            <a:r>
              <a:rPr lang="en-US"/>
              <a:t>Continuity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280"/>
              <a:buFont typeface="Noto Sans Symbols"/>
              <a:buChar char="⮚"/>
            </a:pPr>
            <a:r>
              <a:rPr lang="en-US"/>
              <a:t>Grows leaders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280"/>
              <a:buFont typeface="Noto Sans Symbols"/>
              <a:buChar char="⮚"/>
            </a:pPr>
            <a:r>
              <a:rPr lang="en-US"/>
              <a:t>Expands involvement opportunities</a:t>
            </a:r>
            <a:endParaRPr/>
          </a:p>
        </p:txBody>
      </p:sp>
      <p:sp>
        <p:nvSpPr>
          <p:cNvPr id="306" name="Google Shape;306;p8"/>
          <p:cNvSpPr txBox="1"/>
          <p:nvPr/>
        </p:nvSpPr>
        <p:spPr>
          <a:xfrm>
            <a:off x="677334" y="6196568"/>
            <a:ext cx="2425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from Allan Kahan</a:t>
            </a:r>
            <a:endParaRPr/>
          </a:p>
        </p:txBody>
      </p:sp>
      <p:sp>
        <p:nvSpPr>
          <p:cNvPr id="307" name="Google Shape;307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When should the nominating committee be formed?</a:t>
            </a:r>
            <a:endParaRPr/>
          </a:p>
        </p:txBody>
      </p:sp>
      <p:sp>
        <p:nvSpPr>
          <p:cNvPr id="313" name="Google Shape;313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At the beginning of the officer term (June/July).  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The nominating can start getting to know the members in the leadership database; meeting them for coffee over the summer and fall months.  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The can also add members to the leadership database.  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Then when the call people in December and January, they will know who to ask what and these won’t be cold calls.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Start the formal nominating process before your synagogue does.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en-US"/>
            </a:br>
            <a:endParaRPr/>
          </a:p>
        </p:txBody>
      </p:sp>
      <p:sp>
        <p:nvSpPr>
          <p:cNvPr id="314" name="Google Shape;314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lang="en-US" sz="3200"/>
              <a:t>Do you want to be a Club President for Life?</a:t>
            </a:r>
            <a:endParaRPr/>
          </a:p>
        </p:txBody>
      </p:sp>
      <p:sp>
        <p:nvSpPr>
          <p:cNvPr id="155" name="Google Shape;155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are the consequences of having a club president for life?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Burn out a volunteer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Club gets stale 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Club could close when the president steps down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President doesn’t get to grow personally and take on new challenges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New leaders aren’t developed.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The president isn’t available to move up to the region or international organizations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156" name="Google Shape;156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What things would make it easier for you to step up to a leadership position?</a:t>
            </a:r>
            <a:endParaRPr/>
          </a:p>
        </p:txBody>
      </p:sp>
      <p:sp>
        <p:nvSpPr>
          <p:cNvPr id="163" name="Google Shape;163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if you had a 1 VP and 2nd VP who will take over the next two two-year terms and who will share significant responsibilities with you?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if you had 3 past presidents helping run your major programs?  Immediate Past President chairs a nominating committee to find you new volunteers.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Leadership Database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Listing each person's special skills, interests, availability, discussion log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Instructions Manual for all major programs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164" name="Google Shape;16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Leadership Database</a:t>
            </a:r>
            <a:endParaRPr/>
          </a:p>
        </p:txBody>
      </p:sp>
      <p:pic>
        <p:nvPicPr>
          <p:cNvPr id="170" name="Google Shape;17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49" y="3155557"/>
            <a:ext cx="9150702" cy="1373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3562" y="1395809"/>
            <a:ext cx="9132889" cy="152955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173" name="Google Shape;173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6 year plan Leadership Plan</a:t>
            </a:r>
            <a:endParaRPr/>
          </a:p>
        </p:txBody>
      </p:sp>
      <p:sp>
        <p:nvSpPr>
          <p:cNvPr id="179" name="Google Shape;179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With long-term planning people may be able to structure their lives to make a commitment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 “No” is not forever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Roles may flip over time, but knowing you are on the list changes your perspective.</a:t>
            </a:r>
            <a:endParaRPr/>
          </a:p>
        </p:txBody>
      </p:sp>
      <p:pic>
        <p:nvPicPr>
          <p:cNvPr id="180" name="Google Shape;180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2262842"/>
            <a:ext cx="4183062" cy="161952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>
            <a:spLocks noGrp="1"/>
          </p:cNvSpPr>
          <p:nvPr>
            <p:ph type="title"/>
          </p:nvPr>
        </p:nvSpPr>
        <p:spPr>
          <a:xfrm>
            <a:off x="1828800" y="484632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lang="en-US" sz="3200"/>
              <a:t>Growth Ladder</a:t>
            </a:r>
            <a:endParaRPr/>
          </a:p>
        </p:txBody>
      </p:sp>
      <p:sp>
        <p:nvSpPr>
          <p:cNvPr id="187" name="Google Shape;187;p6"/>
          <p:cNvSpPr txBox="1">
            <a:spLocks noGrp="1"/>
          </p:cNvSpPr>
          <p:nvPr>
            <p:ph type="body" idx="1"/>
          </p:nvPr>
        </p:nvSpPr>
        <p:spPr>
          <a:xfrm>
            <a:off x="1828800" y="1554164"/>
            <a:ext cx="2590800" cy="164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3330B"/>
              </a:buClr>
              <a:buSzPct val="79999"/>
              <a:buFont typeface="Noto Sans Symbols"/>
              <a:buChar char="▪"/>
            </a:pPr>
            <a:r>
              <a:rPr lang="en-US" i="1"/>
              <a:t>Intuitive natural progression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ct val="79999"/>
              <a:buFont typeface="Noto Sans Symbols"/>
              <a:buChar char="▪"/>
            </a:pPr>
            <a:r>
              <a:rPr lang="en-US" i="1"/>
              <a:t>Set expectations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ct val="79999"/>
              <a:buFont typeface="Noto Sans Symbols"/>
              <a:buChar char="▪"/>
            </a:pPr>
            <a:r>
              <a:rPr lang="en-US" i="1"/>
              <a:t>Reward excellence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ct val="79999"/>
              <a:buFont typeface="Noto Sans Symbols"/>
              <a:buChar char="▪"/>
            </a:pPr>
            <a:r>
              <a:rPr lang="en-US" i="1"/>
              <a:t>An honor to serve</a:t>
            </a:r>
            <a:endParaRPr/>
          </a:p>
        </p:txBody>
      </p:sp>
      <p:grpSp>
        <p:nvGrpSpPr>
          <p:cNvPr id="188" name="Google Shape;188;p6"/>
          <p:cNvGrpSpPr/>
          <p:nvPr/>
        </p:nvGrpSpPr>
        <p:grpSpPr>
          <a:xfrm>
            <a:off x="2286001" y="5410200"/>
            <a:ext cx="1387475" cy="533400"/>
            <a:chOff x="720" y="3312"/>
            <a:chExt cx="874" cy="336"/>
          </a:xfrm>
        </p:grpSpPr>
        <p:sp>
          <p:nvSpPr>
            <p:cNvPr id="189" name="Google Shape;189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0" name="Google Shape;190;p6"/>
            <p:cNvSpPr txBox="1"/>
            <p:nvPr/>
          </p:nvSpPr>
          <p:spPr>
            <a:xfrm>
              <a:off x="720" y="3312"/>
              <a:ext cx="874" cy="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Member</a:t>
              </a:r>
              <a:endParaRPr/>
            </a:p>
          </p:txBody>
        </p:sp>
      </p:grpSp>
      <p:grpSp>
        <p:nvGrpSpPr>
          <p:cNvPr id="191" name="Google Shape;191;p6"/>
          <p:cNvGrpSpPr/>
          <p:nvPr/>
        </p:nvGrpSpPr>
        <p:grpSpPr>
          <a:xfrm>
            <a:off x="3200401" y="4572000"/>
            <a:ext cx="1387475" cy="533400"/>
            <a:chOff x="720" y="3312"/>
            <a:chExt cx="874" cy="336"/>
          </a:xfrm>
        </p:grpSpPr>
        <p:sp>
          <p:nvSpPr>
            <p:cNvPr id="192" name="Google Shape;192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3" name="Google Shape;193;p6"/>
            <p:cNvSpPr txBox="1"/>
            <p:nvPr/>
          </p:nvSpPr>
          <p:spPr>
            <a:xfrm>
              <a:off x="720" y="3312"/>
              <a:ext cx="874" cy="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Chair</a:t>
              </a:r>
              <a:endParaRPr/>
            </a:p>
          </p:txBody>
        </p:sp>
      </p:grpSp>
      <p:grpSp>
        <p:nvGrpSpPr>
          <p:cNvPr id="194" name="Google Shape;194;p6"/>
          <p:cNvGrpSpPr/>
          <p:nvPr/>
        </p:nvGrpSpPr>
        <p:grpSpPr>
          <a:xfrm>
            <a:off x="5867401" y="3733800"/>
            <a:ext cx="1387475" cy="533400"/>
            <a:chOff x="720" y="3312"/>
            <a:chExt cx="874" cy="336"/>
          </a:xfrm>
        </p:grpSpPr>
        <p:sp>
          <p:nvSpPr>
            <p:cNvPr id="195" name="Google Shape;195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6" name="Google Shape;196;p6"/>
            <p:cNvSpPr txBox="1"/>
            <p:nvPr/>
          </p:nvSpPr>
          <p:spPr>
            <a:xfrm>
              <a:off x="720" y="3312"/>
              <a:ext cx="874" cy="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197" name="Google Shape;197;p6"/>
          <p:cNvGrpSpPr/>
          <p:nvPr/>
        </p:nvGrpSpPr>
        <p:grpSpPr>
          <a:xfrm>
            <a:off x="4038601" y="3733800"/>
            <a:ext cx="1387475" cy="533400"/>
            <a:chOff x="720" y="3312"/>
            <a:chExt cx="874" cy="336"/>
          </a:xfrm>
        </p:grpSpPr>
        <p:sp>
          <p:nvSpPr>
            <p:cNvPr id="198" name="Google Shape;198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99" name="Google Shape;199;p6"/>
            <p:cNvSpPr txBox="1"/>
            <p:nvPr/>
          </p:nvSpPr>
          <p:spPr>
            <a:xfrm>
              <a:off x="720" y="3312"/>
              <a:ext cx="874" cy="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200" name="Google Shape;200;p6"/>
          <p:cNvGrpSpPr/>
          <p:nvPr/>
        </p:nvGrpSpPr>
        <p:grpSpPr>
          <a:xfrm>
            <a:off x="5486401" y="2590800"/>
            <a:ext cx="1387475" cy="533400"/>
            <a:chOff x="720" y="3312"/>
            <a:chExt cx="874" cy="336"/>
          </a:xfrm>
        </p:grpSpPr>
        <p:sp>
          <p:nvSpPr>
            <p:cNvPr id="201" name="Google Shape;201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2" name="Google Shape;202;p6"/>
            <p:cNvSpPr txBox="1"/>
            <p:nvPr/>
          </p:nvSpPr>
          <p:spPr>
            <a:xfrm>
              <a:off x="720" y="3312"/>
              <a:ext cx="87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Pre-President</a:t>
              </a:r>
              <a:endParaRPr/>
            </a:p>
          </p:txBody>
        </p:sp>
      </p:grpSp>
      <p:grpSp>
        <p:nvGrpSpPr>
          <p:cNvPr id="203" name="Google Shape;203;p6"/>
          <p:cNvGrpSpPr/>
          <p:nvPr/>
        </p:nvGrpSpPr>
        <p:grpSpPr>
          <a:xfrm>
            <a:off x="6553201" y="1828800"/>
            <a:ext cx="1387475" cy="533400"/>
            <a:chOff x="720" y="3312"/>
            <a:chExt cx="874" cy="336"/>
          </a:xfrm>
        </p:grpSpPr>
        <p:sp>
          <p:nvSpPr>
            <p:cNvPr id="204" name="Google Shape;204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720" y="3312"/>
              <a:ext cx="874" cy="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grpSp>
        <p:nvGrpSpPr>
          <p:cNvPr id="206" name="Google Shape;206;p6"/>
          <p:cNvGrpSpPr/>
          <p:nvPr/>
        </p:nvGrpSpPr>
        <p:grpSpPr>
          <a:xfrm>
            <a:off x="8077201" y="1219200"/>
            <a:ext cx="1387475" cy="533400"/>
            <a:chOff x="720" y="3312"/>
            <a:chExt cx="874" cy="336"/>
          </a:xfrm>
        </p:grpSpPr>
        <p:sp>
          <p:nvSpPr>
            <p:cNvPr id="207" name="Google Shape;207;p6"/>
            <p:cNvSpPr/>
            <p:nvPr/>
          </p:nvSpPr>
          <p:spPr>
            <a:xfrm>
              <a:off x="768" y="3312"/>
              <a:ext cx="768" cy="3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8" name="Google Shape;208;p6"/>
            <p:cNvSpPr txBox="1"/>
            <p:nvPr/>
          </p:nvSpPr>
          <p:spPr>
            <a:xfrm>
              <a:off x="720" y="3312"/>
              <a:ext cx="874" cy="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Past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sp>
        <p:nvSpPr>
          <p:cNvPr id="209" name="Google Shape;209;p6"/>
          <p:cNvSpPr/>
          <p:nvPr/>
        </p:nvSpPr>
        <p:spPr>
          <a:xfrm>
            <a:off x="3581400" y="51054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0" name="Google Shape;210;p6"/>
          <p:cNvSpPr/>
          <p:nvPr/>
        </p:nvSpPr>
        <p:spPr>
          <a:xfrm>
            <a:off x="4495800" y="4267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1" name="Google Shape;211;p6"/>
          <p:cNvSpPr/>
          <p:nvPr/>
        </p:nvSpPr>
        <p:spPr>
          <a:xfrm>
            <a:off x="6781800" y="2362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2" name="Google Shape;212;p6"/>
          <p:cNvSpPr/>
          <p:nvPr/>
        </p:nvSpPr>
        <p:spPr>
          <a:xfrm>
            <a:off x="5334000" y="3810000"/>
            <a:ext cx="609600" cy="304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3" name="Google Shape;213;p6"/>
          <p:cNvSpPr/>
          <p:nvPr/>
        </p:nvSpPr>
        <p:spPr>
          <a:xfrm rot="-3204881">
            <a:off x="5562600" y="3200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4" name="Google Shape;214;p6"/>
          <p:cNvSpPr/>
          <p:nvPr/>
        </p:nvSpPr>
        <p:spPr>
          <a:xfrm>
            <a:off x="7848600" y="17526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Google Shape;215;p6"/>
          <p:cNvSpPr txBox="1"/>
          <p:nvPr/>
        </p:nvSpPr>
        <p:spPr>
          <a:xfrm>
            <a:off x="596902" y="6488668"/>
            <a:ext cx="2425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from Allan Kahan</a:t>
            </a:r>
            <a:endParaRPr/>
          </a:p>
        </p:txBody>
      </p:sp>
      <p:sp>
        <p:nvSpPr>
          <p:cNvPr id="216" name="Google Shape;216;p6"/>
          <p:cNvSpPr txBox="1"/>
          <p:nvPr/>
        </p:nvSpPr>
        <p:spPr>
          <a:xfrm>
            <a:off x="7940676" y="4479378"/>
            <a:ext cx="223202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Repeat for Regional and International Positions</a:t>
            </a:r>
            <a:endParaRPr/>
          </a:p>
        </p:txBody>
      </p:sp>
      <p:sp>
        <p:nvSpPr>
          <p:cNvPr id="217" name="Google Shape;217;p6"/>
          <p:cNvSpPr/>
          <p:nvPr/>
        </p:nvSpPr>
        <p:spPr>
          <a:xfrm rot="2410298">
            <a:off x="6955655" y="1488199"/>
            <a:ext cx="1006476" cy="5801799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8" name="Google Shape;218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ad33568a1_0_0"/>
          <p:cNvSpPr txBox="1">
            <a:spLocks noGrp="1"/>
          </p:cNvSpPr>
          <p:nvPr>
            <p:ph type="title"/>
          </p:nvPr>
        </p:nvSpPr>
        <p:spPr>
          <a:xfrm>
            <a:off x="1828800" y="484632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lang="en-US" sz="3200"/>
              <a:t>Growth Ladder</a:t>
            </a:r>
            <a:endParaRPr/>
          </a:p>
        </p:txBody>
      </p:sp>
      <p:sp>
        <p:nvSpPr>
          <p:cNvPr id="224" name="Google Shape;224;g12ad33568a1_0_0"/>
          <p:cNvSpPr txBox="1">
            <a:spLocks noGrp="1"/>
          </p:cNvSpPr>
          <p:nvPr>
            <p:ph type="body" idx="1"/>
          </p:nvPr>
        </p:nvSpPr>
        <p:spPr>
          <a:xfrm>
            <a:off x="1828800" y="1554164"/>
            <a:ext cx="25908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9758" algn="l" rtl="0">
              <a:spcBef>
                <a:spcPts val="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Intuitive natural progression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Set expectations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Reward excellence 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An honor to serve</a:t>
            </a:r>
            <a:endParaRPr/>
          </a:p>
        </p:txBody>
      </p:sp>
      <p:grpSp>
        <p:nvGrpSpPr>
          <p:cNvPr id="225" name="Google Shape;225;g12ad33568a1_0_0"/>
          <p:cNvGrpSpPr/>
          <p:nvPr/>
        </p:nvGrpSpPr>
        <p:grpSpPr>
          <a:xfrm>
            <a:off x="2286001" y="5410200"/>
            <a:ext cx="1504950" cy="476250"/>
            <a:chOff x="720" y="3312"/>
            <a:chExt cx="948" cy="300"/>
          </a:xfrm>
        </p:grpSpPr>
        <p:sp>
          <p:nvSpPr>
            <p:cNvPr id="226" name="Google Shape;226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7" name="Google Shape;227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Member</a:t>
              </a:r>
              <a:endParaRPr/>
            </a:p>
          </p:txBody>
        </p:sp>
      </p:grpSp>
      <p:grpSp>
        <p:nvGrpSpPr>
          <p:cNvPr id="228" name="Google Shape;228;g12ad33568a1_0_0"/>
          <p:cNvGrpSpPr/>
          <p:nvPr/>
        </p:nvGrpSpPr>
        <p:grpSpPr>
          <a:xfrm>
            <a:off x="3200401" y="4572000"/>
            <a:ext cx="1504950" cy="476250"/>
            <a:chOff x="720" y="3312"/>
            <a:chExt cx="948" cy="300"/>
          </a:xfrm>
        </p:grpSpPr>
        <p:sp>
          <p:nvSpPr>
            <p:cNvPr id="229" name="Google Shape;229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0" name="Google Shape;230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Chair</a:t>
              </a:r>
              <a:endParaRPr/>
            </a:p>
          </p:txBody>
        </p:sp>
      </p:grpSp>
      <p:grpSp>
        <p:nvGrpSpPr>
          <p:cNvPr id="231" name="Google Shape;231;g12ad33568a1_0_0"/>
          <p:cNvGrpSpPr/>
          <p:nvPr/>
        </p:nvGrpSpPr>
        <p:grpSpPr>
          <a:xfrm>
            <a:off x="5867401" y="3733800"/>
            <a:ext cx="1504950" cy="476250"/>
            <a:chOff x="720" y="3312"/>
            <a:chExt cx="948" cy="300"/>
          </a:xfrm>
        </p:grpSpPr>
        <p:sp>
          <p:nvSpPr>
            <p:cNvPr id="232" name="Google Shape;232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3" name="Google Shape;233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234" name="Google Shape;234;g12ad33568a1_0_0"/>
          <p:cNvGrpSpPr/>
          <p:nvPr/>
        </p:nvGrpSpPr>
        <p:grpSpPr>
          <a:xfrm>
            <a:off x="4038601" y="3733800"/>
            <a:ext cx="1504950" cy="476250"/>
            <a:chOff x="720" y="3312"/>
            <a:chExt cx="948" cy="300"/>
          </a:xfrm>
        </p:grpSpPr>
        <p:sp>
          <p:nvSpPr>
            <p:cNvPr id="235" name="Google Shape;235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6" name="Google Shape;236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237" name="Google Shape;237;g12ad33568a1_0_0"/>
          <p:cNvGrpSpPr/>
          <p:nvPr/>
        </p:nvGrpSpPr>
        <p:grpSpPr>
          <a:xfrm>
            <a:off x="5486401" y="2590800"/>
            <a:ext cx="1504950" cy="476250"/>
            <a:chOff x="720" y="3312"/>
            <a:chExt cx="948" cy="300"/>
          </a:xfrm>
        </p:grpSpPr>
        <p:sp>
          <p:nvSpPr>
            <p:cNvPr id="238" name="Google Shape;238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9" name="Google Shape;239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Pre-President</a:t>
              </a:r>
              <a:endParaRPr/>
            </a:p>
          </p:txBody>
        </p:sp>
      </p:grpSp>
      <p:grpSp>
        <p:nvGrpSpPr>
          <p:cNvPr id="240" name="Google Shape;240;g12ad33568a1_0_0"/>
          <p:cNvGrpSpPr/>
          <p:nvPr/>
        </p:nvGrpSpPr>
        <p:grpSpPr>
          <a:xfrm>
            <a:off x="6553201" y="1828800"/>
            <a:ext cx="1504950" cy="476250"/>
            <a:chOff x="720" y="3312"/>
            <a:chExt cx="948" cy="300"/>
          </a:xfrm>
        </p:grpSpPr>
        <p:sp>
          <p:nvSpPr>
            <p:cNvPr id="241" name="Google Shape;241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2" name="Google Shape;242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grpSp>
        <p:nvGrpSpPr>
          <p:cNvPr id="243" name="Google Shape;243;g12ad33568a1_0_0"/>
          <p:cNvGrpSpPr/>
          <p:nvPr/>
        </p:nvGrpSpPr>
        <p:grpSpPr>
          <a:xfrm>
            <a:off x="8077201" y="1219200"/>
            <a:ext cx="1504950" cy="476250"/>
            <a:chOff x="720" y="3312"/>
            <a:chExt cx="948" cy="300"/>
          </a:xfrm>
        </p:grpSpPr>
        <p:sp>
          <p:nvSpPr>
            <p:cNvPr id="244" name="Google Shape;244;g12ad33568a1_0_0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5" name="Google Shape;245;g12ad33568a1_0_0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Past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sp>
        <p:nvSpPr>
          <p:cNvPr id="246" name="Google Shape;246;g12ad33568a1_0_0"/>
          <p:cNvSpPr/>
          <p:nvPr/>
        </p:nvSpPr>
        <p:spPr>
          <a:xfrm>
            <a:off x="3581400" y="51054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7" name="Google Shape;247;g12ad33568a1_0_0"/>
          <p:cNvSpPr/>
          <p:nvPr/>
        </p:nvSpPr>
        <p:spPr>
          <a:xfrm>
            <a:off x="4495800" y="42672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8" name="Google Shape;248;g12ad33568a1_0_0"/>
          <p:cNvSpPr/>
          <p:nvPr/>
        </p:nvSpPr>
        <p:spPr>
          <a:xfrm>
            <a:off x="6781800" y="23622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9" name="Google Shape;249;g12ad33568a1_0_0"/>
          <p:cNvSpPr/>
          <p:nvPr/>
        </p:nvSpPr>
        <p:spPr>
          <a:xfrm>
            <a:off x="5334000" y="3810000"/>
            <a:ext cx="609600" cy="304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0" name="Google Shape;250;g12ad33568a1_0_0"/>
          <p:cNvSpPr/>
          <p:nvPr/>
        </p:nvSpPr>
        <p:spPr>
          <a:xfrm rot="-3204817">
            <a:off x="5562613" y="3200328"/>
            <a:ext cx="533527" cy="381065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1" name="Google Shape;251;g12ad33568a1_0_0"/>
          <p:cNvSpPr/>
          <p:nvPr/>
        </p:nvSpPr>
        <p:spPr>
          <a:xfrm>
            <a:off x="7848600" y="1752600"/>
            <a:ext cx="609606" cy="45721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" name="Google Shape;252;g12ad33568a1_0_0"/>
          <p:cNvSpPr txBox="1"/>
          <p:nvPr/>
        </p:nvSpPr>
        <p:spPr>
          <a:xfrm>
            <a:off x="596902" y="6488668"/>
            <a:ext cx="24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from Allan Kahan</a:t>
            </a:r>
            <a:endParaRPr/>
          </a:p>
        </p:txBody>
      </p:sp>
      <p:sp>
        <p:nvSpPr>
          <p:cNvPr id="253" name="Google Shape;253;g12ad33568a1_0_0"/>
          <p:cNvSpPr txBox="1"/>
          <p:nvPr/>
        </p:nvSpPr>
        <p:spPr>
          <a:xfrm>
            <a:off x="7940676" y="4479378"/>
            <a:ext cx="2232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Repeat for Regional and International Positions</a:t>
            </a:r>
            <a:endParaRPr/>
          </a:p>
        </p:txBody>
      </p:sp>
      <p:sp>
        <p:nvSpPr>
          <p:cNvPr id="254" name="Google Shape;254;g12ad33568a1_0_0"/>
          <p:cNvSpPr/>
          <p:nvPr/>
        </p:nvSpPr>
        <p:spPr>
          <a:xfrm rot="2409849">
            <a:off x="6955750" y="1488193"/>
            <a:ext cx="1006543" cy="580161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g12ad33568a1_0_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ad33568a1_0_36"/>
          <p:cNvSpPr txBox="1">
            <a:spLocks noGrp="1"/>
          </p:cNvSpPr>
          <p:nvPr>
            <p:ph type="title"/>
          </p:nvPr>
        </p:nvSpPr>
        <p:spPr>
          <a:xfrm>
            <a:off x="1828800" y="484632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r>
              <a:rPr lang="en-US" sz="3200"/>
              <a:t>Growth Ladder</a:t>
            </a:r>
            <a:endParaRPr/>
          </a:p>
        </p:txBody>
      </p:sp>
      <p:sp>
        <p:nvSpPr>
          <p:cNvPr id="261" name="Google Shape;261;g12ad33568a1_0_36"/>
          <p:cNvSpPr txBox="1">
            <a:spLocks noGrp="1"/>
          </p:cNvSpPr>
          <p:nvPr>
            <p:ph type="body" idx="1"/>
          </p:nvPr>
        </p:nvSpPr>
        <p:spPr>
          <a:xfrm>
            <a:off x="1828800" y="1554164"/>
            <a:ext cx="25908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9758" algn="l" rtl="0">
              <a:spcBef>
                <a:spcPts val="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Intuitive natural progression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Set expectations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Reward excellence </a:t>
            </a:r>
            <a:endParaRPr/>
          </a:p>
          <a:p>
            <a:pPr marL="342900" lvl="0" indent="-349758" algn="l" rtl="0">
              <a:spcBef>
                <a:spcPts val="1000"/>
              </a:spcBef>
              <a:spcAft>
                <a:spcPts val="0"/>
              </a:spcAft>
              <a:buClr>
                <a:srgbClr val="73330B"/>
              </a:buClr>
              <a:buSzPts val="1440"/>
              <a:buFont typeface="Noto Sans Symbols"/>
              <a:buChar char="▪"/>
            </a:pPr>
            <a:r>
              <a:rPr lang="en-US" i="1"/>
              <a:t>An honor to serve</a:t>
            </a:r>
            <a:endParaRPr/>
          </a:p>
        </p:txBody>
      </p:sp>
      <p:grpSp>
        <p:nvGrpSpPr>
          <p:cNvPr id="262" name="Google Shape;262;g12ad33568a1_0_36"/>
          <p:cNvGrpSpPr/>
          <p:nvPr/>
        </p:nvGrpSpPr>
        <p:grpSpPr>
          <a:xfrm>
            <a:off x="2286001" y="5410200"/>
            <a:ext cx="1504950" cy="476250"/>
            <a:chOff x="720" y="3312"/>
            <a:chExt cx="948" cy="300"/>
          </a:xfrm>
        </p:grpSpPr>
        <p:sp>
          <p:nvSpPr>
            <p:cNvPr id="263" name="Google Shape;263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4" name="Google Shape;264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Member</a:t>
              </a:r>
              <a:endParaRPr/>
            </a:p>
          </p:txBody>
        </p:sp>
      </p:grpSp>
      <p:grpSp>
        <p:nvGrpSpPr>
          <p:cNvPr id="265" name="Google Shape;265;g12ad33568a1_0_36"/>
          <p:cNvGrpSpPr/>
          <p:nvPr/>
        </p:nvGrpSpPr>
        <p:grpSpPr>
          <a:xfrm>
            <a:off x="3200401" y="4572000"/>
            <a:ext cx="1504950" cy="476250"/>
            <a:chOff x="720" y="3312"/>
            <a:chExt cx="948" cy="300"/>
          </a:xfrm>
        </p:grpSpPr>
        <p:sp>
          <p:nvSpPr>
            <p:cNvPr id="266" name="Google Shape;266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7" name="Google Shape;267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Committee Chair</a:t>
              </a:r>
              <a:endParaRPr/>
            </a:p>
          </p:txBody>
        </p:sp>
      </p:grpSp>
      <p:grpSp>
        <p:nvGrpSpPr>
          <p:cNvPr id="268" name="Google Shape;268;g12ad33568a1_0_36"/>
          <p:cNvGrpSpPr/>
          <p:nvPr/>
        </p:nvGrpSpPr>
        <p:grpSpPr>
          <a:xfrm>
            <a:off x="5867401" y="3733800"/>
            <a:ext cx="1504950" cy="476250"/>
            <a:chOff x="720" y="3312"/>
            <a:chExt cx="948" cy="300"/>
          </a:xfrm>
        </p:grpSpPr>
        <p:sp>
          <p:nvSpPr>
            <p:cNvPr id="269" name="Google Shape;269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0" name="Google Shape;270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271" name="Google Shape;271;g12ad33568a1_0_36"/>
          <p:cNvGrpSpPr/>
          <p:nvPr/>
        </p:nvGrpSpPr>
        <p:grpSpPr>
          <a:xfrm>
            <a:off x="4038601" y="3733800"/>
            <a:ext cx="1504950" cy="476250"/>
            <a:chOff x="720" y="3312"/>
            <a:chExt cx="948" cy="300"/>
          </a:xfrm>
        </p:grpSpPr>
        <p:sp>
          <p:nvSpPr>
            <p:cNvPr id="272" name="Google Shape;272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3" name="Google Shape;273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Officer</a:t>
              </a:r>
              <a:endParaRPr/>
            </a:p>
          </p:txBody>
        </p:sp>
      </p:grpSp>
      <p:grpSp>
        <p:nvGrpSpPr>
          <p:cNvPr id="274" name="Google Shape;274;g12ad33568a1_0_36"/>
          <p:cNvGrpSpPr/>
          <p:nvPr/>
        </p:nvGrpSpPr>
        <p:grpSpPr>
          <a:xfrm>
            <a:off x="5486401" y="2590800"/>
            <a:ext cx="1504950" cy="476250"/>
            <a:chOff x="720" y="3312"/>
            <a:chExt cx="948" cy="300"/>
          </a:xfrm>
        </p:grpSpPr>
        <p:sp>
          <p:nvSpPr>
            <p:cNvPr id="275" name="Google Shape;275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6" name="Google Shape;276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Pre-President</a:t>
              </a:r>
              <a:endParaRPr/>
            </a:p>
          </p:txBody>
        </p:sp>
      </p:grpSp>
      <p:grpSp>
        <p:nvGrpSpPr>
          <p:cNvPr id="277" name="Google Shape;277;g12ad33568a1_0_36"/>
          <p:cNvGrpSpPr/>
          <p:nvPr/>
        </p:nvGrpSpPr>
        <p:grpSpPr>
          <a:xfrm>
            <a:off x="6553201" y="1828800"/>
            <a:ext cx="1504950" cy="476250"/>
            <a:chOff x="720" y="3312"/>
            <a:chExt cx="948" cy="300"/>
          </a:xfrm>
        </p:grpSpPr>
        <p:sp>
          <p:nvSpPr>
            <p:cNvPr id="278" name="Google Shape;278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9" name="Google Shape;279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grpSp>
        <p:nvGrpSpPr>
          <p:cNvPr id="280" name="Google Shape;280;g12ad33568a1_0_36"/>
          <p:cNvGrpSpPr/>
          <p:nvPr/>
        </p:nvGrpSpPr>
        <p:grpSpPr>
          <a:xfrm>
            <a:off x="8077201" y="1219200"/>
            <a:ext cx="1504950" cy="476250"/>
            <a:chOff x="720" y="3312"/>
            <a:chExt cx="948" cy="300"/>
          </a:xfrm>
        </p:grpSpPr>
        <p:sp>
          <p:nvSpPr>
            <p:cNvPr id="281" name="Google Shape;281;g12ad33568a1_0_36"/>
            <p:cNvSpPr/>
            <p:nvPr/>
          </p:nvSpPr>
          <p:spPr>
            <a:xfrm>
              <a:off x="768" y="3312"/>
              <a:ext cx="900" cy="3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82" name="Google Shape;282;g12ad33568a1_0_36"/>
            <p:cNvSpPr txBox="1"/>
            <p:nvPr/>
          </p:nvSpPr>
          <p:spPr>
            <a:xfrm>
              <a:off x="720" y="3312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Past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President</a:t>
              </a:r>
              <a:endParaRPr/>
            </a:p>
          </p:txBody>
        </p:sp>
      </p:grpSp>
      <p:sp>
        <p:nvSpPr>
          <p:cNvPr id="283" name="Google Shape;283;g12ad33568a1_0_36"/>
          <p:cNvSpPr/>
          <p:nvPr/>
        </p:nvSpPr>
        <p:spPr>
          <a:xfrm>
            <a:off x="3581400" y="51054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4" name="Google Shape;284;g12ad33568a1_0_36"/>
          <p:cNvSpPr/>
          <p:nvPr/>
        </p:nvSpPr>
        <p:spPr>
          <a:xfrm>
            <a:off x="4495800" y="42672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5" name="Google Shape;285;g12ad33568a1_0_36"/>
          <p:cNvSpPr/>
          <p:nvPr/>
        </p:nvSpPr>
        <p:spPr>
          <a:xfrm>
            <a:off x="6781800" y="2362200"/>
            <a:ext cx="457218" cy="6096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6" name="Google Shape;286;g12ad33568a1_0_36"/>
          <p:cNvSpPr/>
          <p:nvPr/>
        </p:nvSpPr>
        <p:spPr>
          <a:xfrm>
            <a:off x="5334000" y="3810000"/>
            <a:ext cx="609600" cy="304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7" name="Google Shape;287;g12ad33568a1_0_36"/>
          <p:cNvSpPr/>
          <p:nvPr/>
        </p:nvSpPr>
        <p:spPr>
          <a:xfrm rot="-3204817">
            <a:off x="5562613" y="3200328"/>
            <a:ext cx="533527" cy="381065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8" name="Google Shape;288;g12ad33568a1_0_36"/>
          <p:cNvSpPr/>
          <p:nvPr/>
        </p:nvSpPr>
        <p:spPr>
          <a:xfrm>
            <a:off x="7848600" y="1752600"/>
            <a:ext cx="609606" cy="45721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9" name="Google Shape;289;g12ad33568a1_0_36"/>
          <p:cNvSpPr txBox="1"/>
          <p:nvPr/>
        </p:nvSpPr>
        <p:spPr>
          <a:xfrm>
            <a:off x="596902" y="6488668"/>
            <a:ext cx="24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from Allan Kahan</a:t>
            </a:r>
            <a:endParaRPr/>
          </a:p>
        </p:txBody>
      </p:sp>
      <p:sp>
        <p:nvSpPr>
          <p:cNvPr id="290" name="Google Shape;290;g12ad33568a1_0_36"/>
          <p:cNvSpPr txBox="1"/>
          <p:nvPr/>
        </p:nvSpPr>
        <p:spPr>
          <a:xfrm>
            <a:off x="7940676" y="4479378"/>
            <a:ext cx="2232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Repeat for Regional and International Positions</a:t>
            </a:r>
            <a:endParaRPr/>
          </a:p>
        </p:txBody>
      </p:sp>
      <p:sp>
        <p:nvSpPr>
          <p:cNvPr id="291" name="Google Shape;291;g12ad33568a1_0_36"/>
          <p:cNvSpPr/>
          <p:nvPr/>
        </p:nvSpPr>
        <p:spPr>
          <a:xfrm rot="2409849">
            <a:off x="6955750" y="1488193"/>
            <a:ext cx="1006543" cy="580161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2" name="Google Shape;292;g12ad33568a1_0_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How do you build a leadership pipeline?</a:t>
            </a:r>
            <a:endParaRPr/>
          </a:p>
        </p:txBody>
      </p:sp>
      <p:sp>
        <p:nvSpPr>
          <p:cNvPr id="298" name="Google Shape;298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Where does it all begin?  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With personal conversations.  Find out what they are passionate about.  Find out their availability?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Build relationships.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299" name="Google Shape;299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Widescreen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Trebuchet MS</vt:lpstr>
      <vt:lpstr>Facet</vt:lpstr>
      <vt:lpstr>Interactive Succession Planning Workshop</vt:lpstr>
      <vt:lpstr>Do you want to be a Club President for Life?</vt:lpstr>
      <vt:lpstr>What things would make it easier for you to step up to a leadership position?</vt:lpstr>
      <vt:lpstr>Leadership Database</vt:lpstr>
      <vt:lpstr>6 year plan Leadership Plan</vt:lpstr>
      <vt:lpstr>Growth Ladder</vt:lpstr>
      <vt:lpstr>Growth Ladder</vt:lpstr>
      <vt:lpstr>Growth Ladder</vt:lpstr>
      <vt:lpstr>How do you build a leadership pipeline?</vt:lpstr>
      <vt:lpstr>Triad Management </vt:lpstr>
      <vt:lpstr>When should the nominating committee be formed?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Succession Planning Workshop</dc:title>
  <dc:creator>David Singer</dc:creator>
  <cp:lastModifiedBy>Andy Alper</cp:lastModifiedBy>
  <cp:revision>1</cp:revision>
  <dcterms:created xsi:type="dcterms:W3CDTF">2017-04-30T13:15:25Z</dcterms:created>
  <dcterms:modified xsi:type="dcterms:W3CDTF">2022-08-14T23:54:35Z</dcterms:modified>
</cp:coreProperties>
</file>