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60" r:id="rId4"/>
  </p:sldIdLst>
  <p:sldSz cx="7772400" cy="10058400"/>
  <p:notesSz cx="7315200" cy="96012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837"/>
    <a:srgbClr val="FF6600"/>
    <a:srgbClr val="D35507"/>
    <a:srgbClr val="B41F14"/>
    <a:srgbClr val="E16B09"/>
    <a:srgbClr val="FFD347"/>
    <a:srgbClr val="6C2A54"/>
    <a:srgbClr val="3AC9D9"/>
    <a:srgbClr val="3F023B"/>
    <a:srgbClr val="730D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2928" y="90"/>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716F04E-4FD9-40BA-B910-C5C9DD5D6741}" type="datetimeFigureOut">
              <a:rPr lang="en-US" smtClean="0"/>
              <a:pPr/>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ECDA1-F818-4B79-A775-F14834F94D5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16F04E-4FD9-40BA-B910-C5C9DD5D6741}" type="datetimeFigureOut">
              <a:rPr lang="en-US" smtClean="0"/>
              <a:pPr/>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ECDA1-F818-4B79-A775-F14834F94D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3"/>
            <a:ext cx="1748790" cy="85822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8620" y="402803"/>
            <a:ext cx="5116830" cy="85822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16F04E-4FD9-40BA-B910-C5C9DD5D6741}" type="datetimeFigureOut">
              <a:rPr lang="en-US" smtClean="0"/>
              <a:pPr/>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ECDA1-F818-4B79-A775-F14834F94D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16F04E-4FD9-40BA-B910-C5C9DD5D6741}" type="datetimeFigureOut">
              <a:rPr lang="en-US" smtClean="0"/>
              <a:pPr/>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ECDA1-F818-4B79-A775-F14834F94D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16F04E-4FD9-40BA-B910-C5C9DD5D6741}" type="datetimeFigureOut">
              <a:rPr lang="en-US" smtClean="0"/>
              <a:pPr/>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ECDA1-F818-4B79-A775-F14834F94D5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 y="2346961"/>
            <a:ext cx="3432810" cy="66380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50970" y="2346961"/>
            <a:ext cx="3432810" cy="66380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716F04E-4FD9-40BA-B910-C5C9DD5D6741}" type="datetimeFigureOut">
              <a:rPr lang="en-US" smtClean="0"/>
              <a:pPr/>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5ECDA1-F818-4B79-A775-F14834F94D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716F04E-4FD9-40BA-B910-C5C9DD5D6741}" type="datetimeFigureOut">
              <a:rPr lang="en-US" smtClean="0"/>
              <a:pPr/>
              <a:t>4/17/2023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5ECDA1-F818-4B79-A775-F14834F94D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716F04E-4FD9-40BA-B910-C5C9DD5D6741}" type="datetimeFigureOut">
              <a:rPr lang="en-US" smtClean="0"/>
              <a:pPr/>
              <a:t>4/17/2023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5ECDA1-F818-4B79-A775-F14834F94D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16F04E-4FD9-40BA-B910-C5C9DD5D6741}" type="datetimeFigureOut">
              <a:rPr lang="en-US" smtClean="0"/>
              <a:pPr/>
              <a:t>4/17/2023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5ECDA1-F818-4B79-A775-F14834F94D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16F04E-4FD9-40BA-B910-C5C9DD5D6741}" type="datetimeFigureOut">
              <a:rPr lang="en-US" smtClean="0"/>
              <a:pPr/>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5ECDA1-F818-4B79-A775-F14834F94D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523445" y="898737"/>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16F04E-4FD9-40BA-B910-C5C9DD5D6741}" type="datetimeFigureOut">
              <a:rPr lang="en-US" smtClean="0"/>
              <a:pPr/>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5ECDA1-F818-4B79-A775-F14834F94D5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8620" y="2346961"/>
            <a:ext cx="6995160" cy="6638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7"/>
            <a:ext cx="181356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A716F04E-4FD9-40BA-B910-C5C9DD5D6741}" type="datetimeFigureOut">
              <a:rPr lang="en-US" smtClean="0"/>
              <a:pPr/>
              <a:t>4/17/2023</a:t>
            </a:fld>
            <a:endParaRPr lang="en-US"/>
          </a:p>
        </p:txBody>
      </p:sp>
      <p:sp>
        <p:nvSpPr>
          <p:cNvPr id="5" name="Footer Placeholder 4"/>
          <p:cNvSpPr>
            <a:spLocks noGrp="1"/>
          </p:cNvSpPr>
          <p:nvPr>
            <p:ph type="ftr" sz="quarter" idx="3"/>
          </p:nvPr>
        </p:nvSpPr>
        <p:spPr>
          <a:xfrm>
            <a:off x="2655570" y="9322647"/>
            <a:ext cx="2461260" cy="5355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7"/>
            <a:ext cx="181356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AF5ECDA1-F818-4B79-A775-F14834F94D5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18337"/>
            <a:ext cx="7772400" cy="10060172"/>
          </a:xfrm>
          <a:prstGeom prst="rect">
            <a:avLst/>
          </a:prstGeom>
          <a:solidFill>
            <a:srgbClr val="00359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Arial" panose="020B0604020202020204" pitchFamily="34" charset="0"/>
            </a:endParaRPr>
          </a:p>
        </p:txBody>
      </p:sp>
      <p:sp>
        <p:nvSpPr>
          <p:cNvPr id="29" name="Rectangle 28"/>
          <p:cNvSpPr/>
          <p:nvPr/>
        </p:nvSpPr>
        <p:spPr>
          <a:xfrm>
            <a:off x="-7257" y="5065451"/>
            <a:ext cx="7779657" cy="2721369"/>
          </a:xfrm>
          <a:prstGeom prst="rect">
            <a:avLst/>
          </a:prstGeom>
          <a:solidFill>
            <a:srgbClr val="EDF2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6166" y="2583117"/>
            <a:ext cx="7788566" cy="4046283"/>
          </a:xfrm>
          <a:prstGeom prst="rect">
            <a:avLst/>
          </a:prstGeom>
          <a:solidFill>
            <a:srgbClr val="FFD347"/>
          </a:solidFill>
          <a:ln>
            <a:noFill/>
          </a:ln>
        </p:spPr>
        <p:txBody>
          <a:bodyPr wrap="square" lIns="274320" tIns="182880" rIns="274320" bIns="182880">
            <a:noAutofit/>
          </a:bodyPr>
          <a:lstStyle/>
          <a:p>
            <a:pPr lvl="0"/>
            <a:endParaRPr lang="en-US" altLang="ja-JP" sz="2000" dirty="0"/>
          </a:p>
        </p:txBody>
      </p:sp>
      <p:sp>
        <p:nvSpPr>
          <p:cNvPr id="26" name="TextBox 25"/>
          <p:cNvSpPr txBox="1"/>
          <p:nvPr/>
        </p:nvSpPr>
        <p:spPr>
          <a:xfrm>
            <a:off x="18144" y="152400"/>
            <a:ext cx="6535056" cy="400110"/>
          </a:xfrm>
          <a:prstGeom prst="rect">
            <a:avLst/>
          </a:prstGeom>
          <a:noFill/>
          <a:ln>
            <a:noFill/>
          </a:ln>
        </p:spPr>
        <p:txBody>
          <a:bodyPr wrap="square" rtlCol="0">
            <a:spAutoFit/>
          </a:bodyPr>
          <a:lstStyle/>
          <a:p>
            <a:pPr algn="ctr"/>
            <a:r>
              <a:rPr lang="en-US" sz="2000" b="1" dirty="0">
                <a:solidFill>
                  <a:schemeClr val="bg1"/>
                </a:solidFill>
                <a:effectLst/>
                <a:cs typeface="Arial" panose="020B0604020202020204" pitchFamily="34" charset="0"/>
              </a:rPr>
              <a:t>Temple Israel Brotherhood 11</a:t>
            </a:r>
            <a:r>
              <a:rPr lang="en-US" sz="2000" b="1" baseline="30000" dirty="0">
                <a:solidFill>
                  <a:schemeClr val="bg1"/>
                </a:solidFill>
                <a:cs typeface="Arial" panose="020B0604020202020204" pitchFamily="34" charset="0"/>
              </a:rPr>
              <a:t>th</a:t>
            </a:r>
            <a:r>
              <a:rPr lang="en-US" sz="2000" b="1" dirty="0">
                <a:solidFill>
                  <a:schemeClr val="bg1"/>
                </a:solidFill>
                <a:cs typeface="Arial" panose="020B0604020202020204" pitchFamily="34" charset="0"/>
              </a:rPr>
              <a:t> Annual Robert </a:t>
            </a:r>
            <a:r>
              <a:rPr lang="en-US" sz="2000" b="1" dirty="0" err="1">
                <a:solidFill>
                  <a:schemeClr val="bg1"/>
                </a:solidFill>
                <a:cs typeface="Arial" panose="020B0604020202020204" pitchFamily="34" charset="0"/>
              </a:rPr>
              <a:t>Zeitsiff</a:t>
            </a:r>
            <a:r>
              <a:rPr lang="en-US" sz="2000" b="1" dirty="0">
                <a:solidFill>
                  <a:schemeClr val="bg1"/>
                </a:solidFill>
                <a:effectLst/>
                <a:cs typeface="Arial" panose="020B0604020202020204" pitchFamily="34" charset="0"/>
              </a:rPr>
              <a:t> </a:t>
            </a:r>
            <a:endParaRPr lang="en-US" sz="2400" b="1" i="1" dirty="0">
              <a:solidFill>
                <a:schemeClr val="bg1"/>
              </a:solidFill>
              <a:effectLst/>
              <a:cs typeface="Arial" panose="020B0604020202020204" pitchFamily="34" charset="0"/>
            </a:endParaRPr>
          </a:p>
        </p:txBody>
      </p:sp>
      <p:sp>
        <p:nvSpPr>
          <p:cNvPr id="16" name="TextBox 15"/>
          <p:cNvSpPr txBox="1"/>
          <p:nvPr/>
        </p:nvSpPr>
        <p:spPr>
          <a:xfrm>
            <a:off x="0" y="524765"/>
            <a:ext cx="6553200" cy="846835"/>
          </a:xfrm>
          <a:prstGeom prst="rect">
            <a:avLst/>
          </a:prstGeom>
          <a:noFill/>
        </p:spPr>
        <p:txBody>
          <a:bodyPr wrap="square" rtlCol="0">
            <a:spAutoFit/>
          </a:bodyPr>
          <a:lstStyle/>
          <a:p>
            <a:pPr algn="ctr">
              <a:lnSpc>
                <a:spcPts val="3000"/>
              </a:lnSpc>
            </a:pPr>
            <a:r>
              <a:rPr lang="en-US" sz="3600" b="1" dirty="0">
                <a:solidFill>
                  <a:schemeClr val="bg1"/>
                </a:solidFill>
                <a:cs typeface="Arial" panose="020B0604020202020204" pitchFamily="34" charset="0"/>
              </a:rPr>
              <a:t>Brotherhood Shabbat Weekend</a:t>
            </a:r>
            <a:endParaRPr lang="en-US" sz="3600" dirty="0">
              <a:solidFill>
                <a:schemeClr val="bg1"/>
              </a:solidFill>
              <a:cs typeface="Arial" panose="020B0604020202020204" pitchFamily="34" charset="0"/>
            </a:endParaRPr>
          </a:p>
          <a:p>
            <a:pPr algn="ctr">
              <a:lnSpc>
                <a:spcPts val="3000"/>
              </a:lnSpc>
            </a:pPr>
            <a:r>
              <a:rPr lang="en-US" sz="2400" b="1" dirty="0">
                <a:solidFill>
                  <a:schemeClr val="bg1"/>
                </a:solidFill>
                <a:cs typeface="Arial" panose="020B0604020202020204" pitchFamily="34" charset="0"/>
              </a:rPr>
              <a:t>Saturday Jan. 8</a:t>
            </a:r>
            <a:r>
              <a:rPr lang="en-US" sz="2400" b="1" baseline="30000" dirty="0">
                <a:solidFill>
                  <a:schemeClr val="bg1"/>
                </a:solidFill>
                <a:cs typeface="Arial" panose="020B0604020202020204" pitchFamily="34" charset="0"/>
              </a:rPr>
              <a:t>th</a:t>
            </a:r>
            <a:r>
              <a:rPr lang="en-US" sz="2400" b="1" dirty="0">
                <a:solidFill>
                  <a:schemeClr val="bg1"/>
                </a:solidFill>
                <a:cs typeface="Arial" panose="020B0604020202020204" pitchFamily="34" charset="0"/>
              </a:rPr>
              <a:t> and Sunday Jan. 9</a:t>
            </a:r>
            <a:r>
              <a:rPr lang="en-US" sz="2400" b="1" baseline="30000" dirty="0">
                <a:solidFill>
                  <a:schemeClr val="bg1"/>
                </a:solidFill>
                <a:cs typeface="Arial" panose="020B0604020202020204" pitchFamily="34" charset="0"/>
              </a:rPr>
              <a:t>th</a:t>
            </a:r>
            <a:r>
              <a:rPr lang="en-US" sz="2400" b="1" dirty="0">
                <a:solidFill>
                  <a:schemeClr val="bg1"/>
                </a:solidFill>
                <a:cs typeface="Arial" panose="020B0604020202020204" pitchFamily="34" charset="0"/>
              </a:rPr>
              <a:t>, 2022</a:t>
            </a:r>
            <a:endParaRPr lang="en-US" sz="3200" dirty="0">
              <a:solidFill>
                <a:schemeClr val="bg1"/>
              </a:solidFill>
              <a:cs typeface="Arial" panose="020B0604020202020204" pitchFamily="34" charset="0"/>
            </a:endParaRPr>
          </a:p>
        </p:txBody>
      </p:sp>
      <p:sp>
        <p:nvSpPr>
          <p:cNvPr id="19" name="TextBox 18"/>
          <p:cNvSpPr txBox="1"/>
          <p:nvPr/>
        </p:nvSpPr>
        <p:spPr>
          <a:xfrm>
            <a:off x="4953" y="1440721"/>
            <a:ext cx="7765915" cy="1411203"/>
          </a:xfrm>
          <a:prstGeom prst="rect">
            <a:avLst/>
          </a:prstGeom>
          <a:solidFill>
            <a:schemeClr val="tx1">
              <a:lumMod val="65000"/>
              <a:lumOff val="35000"/>
            </a:schemeClr>
          </a:solidFill>
          <a:ln>
            <a:noFill/>
          </a:ln>
        </p:spPr>
        <p:txBody>
          <a:bodyPr wrap="square" lIns="182880" tIns="91440" rIns="182880" bIns="91440" anchor="ctr" anchorCtr="0">
            <a:noAutofit/>
          </a:bodyPr>
          <a:lstStyle>
            <a:defPPr>
              <a:defRPr lang="en-US"/>
            </a:defPPr>
            <a:lvl1pPr>
              <a:defRPr sz="1700" b="1">
                <a:ea typeface="Times New Roman" panose="02020603050405020304" pitchFamily="18" charset="0"/>
              </a:defRPr>
            </a:lvl1pPr>
          </a:lstStyle>
          <a:p>
            <a:pPr marL="1663700"/>
            <a:endParaRPr lang="en-US" sz="2000" dirty="0">
              <a:solidFill>
                <a:schemeClr val="bg1"/>
              </a:solidFill>
              <a:cs typeface="Arial" panose="020B0604020202020204" pitchFamily="34" charset="0"/>
            </a:endParaRPr>
          </a:p>
        </p:txBody>
      </p:sp>
      <p:sp>
        <p:nvSpPr>
          <p:cNvPr id="3" name="Rectangle 8"/>
          <p:cNvSpPr>
            <a:spLocks noChangeArrowheads="1"/>
          </p:cNvSpPr>
          <p:nvPr/>
        </p:nvSpPr>
        <p:spPr bwMode="auto">
          <a:xfrm>
            <a:off x="-7257" y="47683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TextBox 1"/>
          <p:cNvSpPr txBox="1"/>
          <p:nvPr/>
        </p:nvSpPr>
        <p:spPr>
          <a:xfrm>
            <a:off x="146103" y="1513115"/>
            <a:ext cx="7470191" cy="1289264"/>
          </a:xfrm>
          <a:prstGeom prst="rect">
            <a:avLst/>
          </a:prstGeom>
          <a:noFill/>
        </p:spPr>
        <p:txBody>
          <a:bodyPr wrap="square" rtlCol="0">
            <a:spAutoFit/>
          </a:bodyPr>
          <a:lstStyle/>
          <a:p>
            <a:pPr>
              <a:lnSpc>
                <a:spcPts val="2000"/>
              </a:lnSpc>
              <a:spcAft>
                <a:spcPts val="1200"/>
              </a:spcAft>
              <a:tabLst>
                <a:tab pos="1423988" algn="l"/>
              </a:tabLst>
            </a:pPr>
            <a:r>
              <a:rPr lang="en-US" sz="2400" b="1" dirty="0">
                <a:solidFill>
                  <a:schemeClr val="bg1"/>
                </a:solidFill>
                <a:cs typeface="Arial" panose="020B0604020202020204" pitchFamily="34" charset="0"/>
              </a:rPr>
              <a:t>Saturday – </a:t>
            </a:r>
            <a:r>
              <a:rPr lang="en-US" sz="2000" dirty="0">
                <a:solidFill>
                  <a:schemeClr val="bg1"/>
                </a:solidFill>
                <a:cs typeface="Arial" panose="020B0604020202020204" pitchFamily="34" charset="0"/>
              </a:rPr>
              <a:t>Brotherhood-led Shabbat Services &amp; Speaker </a:t>
            </a:r>
            <a:br>
              <a:rPr lang="en-US" sz="2000" dirty="0">
                <a:solidFill>
                  <a:schemeClr val="bg1"/>
                </a:solidFill>
                <a:cs typeface="Arial" panose="020B0604020202020204" pitchFamily="34" charset="0"/>
              </a:rPr>
            </a:br>
            <a:r>
              <a:rPr lang="en-US" sz="2000" dirty="0">
                <a:solidFill>
                  <a:schemeClr val="bg1"/>
                </a:solidFill>
                <a:cs typeface="Arial" panose="020B0604020202020204" pitchFamily="34" charset="0"/>
              </a:rPr>
              <a:t>	Talk followed by “Kibbitzing in Berger” </a:t>
            </a:r>
            <a:br>
              <a:rPr lang="en-US" sz="2000" dirty="0">
                <a:solidFill>
                  <a:schemeClr val="bg1"/>
                </a:solidFill>
                <a:cs typeface="Arial" panose="020B0604020202020204" pitchFamily="34" charset="0"/>
              </a:rPr>
            </a:br>
            <a:r>
              <a:rPr lang="en-US" sz="2000" dirty="0">
                <a:solidFill>
                  <a:schemeClr val="bg1"/>
                </a:solidFill>
                <a:cs typeface="Arial" panose="020B0604020202020204" pitchFamily="34" charset="0"/>
              </a:rPr>
              <a:t>	</a:t>
            </a:r>
            <a:r>
              <a:rPr lang="en-US" sz="2000" i="1" dirty="0">
                <a:solidFill>
                  <a:schemeClr val="bg1"/>
                </a:solidFill>
                <a:cs typeface="Arial" panose="020B0604020202020204" pitchFamily="34" charset="0"/>
              </a:rPr>
              <a:t>PLUS </a:t>
            </a:r>
            <a:r>
              <a:rPr lang="en-US" sz="2000" dirty="0">
                <a:solidFill>
                  <a:schemeClr val="bg1"/>
                </a:solidFill>
                <a:cs typeface="Arial" panose="020B0604020202020204" pitchFamily="34" charset="0"/>
              </a:rPr>
              <a:t>Gala Kiddush “To Go” Boxed Lunch </a:t>
            </a:r>
            <a:endParaRPr lang="en-US" sz="2400" dirty="0">
              <a:solidFill>
                <a:schemeClr val="bg1"/>
              </a:solidFill>
              <a:cs typeface="Arial" panose="020B0604020202020204" pitchFamily="34" charset="0"/>
            </a:endParaRPr>
          </a:p>
          <a:p>
            <a:pPr>
              <a:lnSpc>
                <a:spcPts val="2000"/>
              </a:lnSpc>
              <a:spcAft>
                <a:spcPts val="1200"/>
              </a:spcAft>
              <a:tabLst>
                <a:tab pos="1423988" algn="l"/>
              </a:tabLst>
            </a:pPr>
            <a:r>
              <a:rPr lang="en-US" sz="2400" b="1" dirty="0">
                <a:solidFill>
                  <a:schemeClr val="bg1"/>
                </a:solidFill>
                <a:cs typeface="Arial" panose="020B0604020202020204" pitchFamily="34" charset="0"/>
              </a:rPr>
              <a:t>Sunday </a:t>
            </a:r>
            <a:r>
              <a:rPr lang="en-US" sz="2400" dirty="0">
                <a:solidFill>
                  <a:schemeClr val="bg1"/>
                </a:solidFill>
                <a:cs typeface="Arial" panose="020B0604020202020204" pitchFamily="34" charset="0"/>
              </a:rPr>
              <a:t> – 	</a:t>
            </a:r>
            <a:r>
              <a:rPr lang="en-US" sz="2000" dirty="0">
                <a:solidFill>
                  <a:schemeClr val="bg1"/>
                </a:solidFill>
                <a:cs typeface="Arial" panose="020B0604020202020204" pitchFamily="34" charset="0"/>
              </a:rPr>
              <a:t>10am Speaker Talk </a:t>
            </a:r>
            <a:r>
              <a:rPr lang="en-US" sz="2000" i="1" dirty="0">
                <a:solidFill>
                  <a:schemeClr val="bg1"/>
                </a:solidFill>
                <a:cs typeface="Arial" panose="020B0604020202020204" pitchFamily="34" charset="0"/>
              </a:rPr>
              <a:t>PLUS </a:t>
            </a:r>
            <a:r>
              <a:rPr lang="en-US" sz="2000" dirty="0">
                <a:solidFill>
                  <a:schemeClr val="bg1"/>
                </a:solidFill>
                <a:cs typeface="Arial" panose="020B0604020202020204" pitchFamily="34" charset="0"/>
              </a:rPr>
              <a:t>Take-Home Boxed Bagel Brunch</a:t>
            </a:r>
            <a:endParaRPr lang="en-US" sz="2400" dirty="0">
              <a:solidFill>
                <a:schemeClr val="bg1"/>
              </a:solidFill>
              <a:cs typeface="Arial" panose="020B0604020202020204" pitchFamily="34" charset="0"/>
            </a:endParaRPr>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324600" y="152400"/>
            <a:ext cx="1239277" cy="2133601"/>
          </a:xfrm>
          <a:prstGeom prst="rect">
            <a:avLst/>
          </a:prstGeom>
        </p:spPr>
      </p:pic>
      <p:sp>
        <p:nvSpPr>
          <p:cNvPr id="5" name="AutoShape 2" descr=" "/>
          <p:cNvSpPr>
            <a:spLocks noChangeAspect="1" noChangeArrowheads="1"/>
          </p:cNvSpPr>
          <p:nvPr/>
        </p:nvSpPr>
        <p:spPr bwMode="auto">
          <a:xfrm>
            <a:off x="3733800" y="4876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Rectangle 27"/>
          <p:cNvSpPr/>
          <p:nvPr/>
        </p:nvSpPr>
        <p:spPr>
          <a:xfrm>
            <a:off x="171783" y="3010989"/>
            <a:ext cx="5086017" cy="3737818"/>
          </a:xfrm>
          <a:prstGeom prst="rect">
            <a:avLst/>
          </a:prstGeom>
          <a:noFill/>
          <a:ln>
            <a:noFill/>
          </a:ln>
        </p:spPr>
        <p:txBody>
          <a:bodyPr wrap="square" lIns="0" tIns="0" rIns="0" bIns="0">
            <a:spAutoFit/>
          </a:bodyPr>
          <a:lstStyle/>
          <a:p>
            <a:pPr>
              <a:lnSpc>
                <a:spcPts val="2000"/>
              </a:lnSpc>
            </a:pPr>
            <a:r>
              <a:rPr lang="en-US" sz="2000" b="1" dirty="0">
                <a:solidFill>
                  <a:schemeClr val="tx1">
                    <a:lumMod val="85000"/>
                    <a:lumOff val="15000"/>
                  </a:schemeClr>
                </a:solidFill>
              </a:rPr>
              <a:t>Our Scholar in Residence: Dr. Ephraim Isaac, Ethiopian Scholar of Ancient Semitic Languages </a:t>
            </a:r>
          </a:p>
          <a:p>
            <a:pPr>
              <a:lnSpc>
                <a:spcPts val="1200"/>
              </a:lnSpc>
            </a:pPr>
            <a:endParaRPr lang="en-US" sz="2800" b="1" dirty="0">
              <a:solidFill>
                <a:schemeClr val="tx1">
                  <a:lumMod val="85000"/>
                  <a:lumOff val="15000"/>
                </a:schemeClr>
              </a:solidFill>
            </a:endParaRPr>
          </a:p>
          <a:p>
            <a:pPr>
              <a:lnSpc>
                <a:spcPts val="1600"/>
              </a:lnSpc>
            </a:pPr>
            <a:r>
              <a:rPr lang="en-US" sz="1600" dirty="0">
                <a:solidFill>
                  <a:schemeClr val="tx1">
                    <a:lumMod val="85000"/>
                    <a:lumOff val="15000"/>
                  </a:schemeClr>
                </a:solidFill>
              </a:rPr>
              <a:t>An Ethiopian Yemenite Jew, Professor Isaac holds a B.A. in philosophy, chemistry, and music; a B.D. from Harvard Divinity School; and a Ph.D. in Near Eastern languages from Harvard University. The first professor hired in Harvard’s Afro-American Studies Department and one of its founders, the department has endowed Harvard’s Ephraim Isaac Prize for Excellency in African Studies. Current Director of the Institute of Semitic Studies, Princeton, NJ; Fellow, The Dead Sea Scrolls Foundation (1998-); Fellow of Butler College, Princeton University (1995-). 2020 recipient of the Peter J. Gomes Distinguished Alumni Honor award from the Harvard Divinity School that “recognizes distinguished HDS alumni whose excellence in life and work and service pays homage to the mission and values of Harvard Divinity School.”</a:t>
            </a:r>
          </a:p>
          <a:p>
            <a:pPr>
              <a:lnSpc>
                <a:spcPts val="1500"/>
              </a:lnSpc>
            </a:pPr>
            <a:r>
              <a:rPr lang="en-US" sz="1600" dirty="0">
                <a:solidFill>
                  <a:schemeClr val="tx1">
                    <a:lumMod val="85000"/>
                    <a:lumOff val="15000"/>
                  </a:schemeClr>
                </a:solidFill>
              </a:rPr>
              <a:t> </a:t>
            </a:r>
          </a:p>
        </p:txBody>
      </p:sp>
      <p:sp>
        <p:nvSpPr>
          <p:cNvPr id="24" name="TextBox 23">
            <a:extLst>
              <a:ext uri="{FF2B5EF4-FFF2-40B4-BE49-F238E27FC236}">
                <a16:creationId xmlns:a16="http://schemas.microsoft.com/office/drawing/2014/main" id="{CCAE7BD7-ADF3-413F-80E8-C07333541461}"/>
              </a:ext>
            </a:extLst>
          </p:cNvPr>
          <p:cNvSpPr txBox="1"/>
          <p:nvPr/>
        </p:nvSpPr>
        <p:spPr>
          <a:xfrm>
            <a:off x="-16167" y="8759227"/>
            <a:ext cx="7788567" cy="1302841"/>
          </a:xfrm>
          <a:prstGeom prst="rect">
            <a:avLst/>
          </a:prstGeom>
          <a:solidFill>
            <a:srgbClr val="FF8837"/>
          </a:solidFill>
          <a:ln w="38100">
            <a:noFill/>
          </a:ln>
        </p:spPr>
        <p:txBody>
          <a:bodyPr wrap="square" lIns="274320" tIns="182880" rIns="274320" bIns="182880" anchor="ctr">
            <a:noAutofit/>
          </a:bodyPr>
          <a:lstStyle>
            <a:defPPr>
              <a:defRPr lang="en-US"/>
            </a:defPPr>
            <a:lvl1pPr>
              <a:defRPr sz="1700" b="1">
                <a:ea typeface="Times New Roman" panose="02020603050405020304" pitchFamily="18" charset="0"/>
              </a:defRPr>
            </a:lvl1pPr>
          </a:lstStyle>
          <a:p>
            <a:pPr algn="ctr">
              <a:lnSpc>
                <a:spcPts val="2400"/>
              </a:lnSpc>
            </a:pPr>
            <a:r>
              <a:rPr lang="en-US" sz="2400" dirty="0">
                <a:cs typeface="Arial" panose="020B0604020202020204" pitchFamily="34" charset="0"/>
              </a:rPr>
              <a:t>IMPORTANT: Reservations are required for </a:t>
            </a:r>
            <a:br>
              <a:rPr lang="en-US" sz="2400" dirty="0">
                <a:cs typeface="Arial" panose="020B0604020202020204" pitchFamily="34" charset="0"/>
              </a:rPr>
            </a:br>
            <a:r>
              <a:rPr lang="en-US" sz="2400" dirty="0">
                <a:cs typeface="Arial" panose="020B0604020202020204" pitchFamily="34" charset="0"/>
              </a:rPr>
              <a:t>Gala Shabbat Kiddush “To Go” Boxed Lunch &amp; </a:t>
            </a:r>
            <a:br>
              <a:rPr lang="en-US" sz="2400" dirty="0">
                <a:cs typeface="Arial" panose="020B0604020202020204" pitchFamily="34" charset="0"/>
              </a:rPr>
            </a:br>
            <a:r>
              <a:rPr lang="en-US" sz="2400" dirty="0">
                <a:cs typeface="Arial" panose="020B0604020202020204" pitchFamily="34" charset="0"/>
              </a:rPr>
              <a:t>Sunday Take-Home Boxed Bagel Brunch</a:t>
            </a:r>
          </a:p>
        </p:txBody>
      </p:sp>
      <p:sp>
        <p:nvSpPr>
          <p:cNvPr id="31" name="TextBox 30">
            <a:extLst>
              <a:ext uri="{FF2B5EF4-FFF2-40B4-BE49-F238E27FC236}">
                <a16:creationId xmlns:a16="http://schemas.microsoft.com/office/drawing/2014/main" id="{973A0606-723A-4B29-9DD0-4857DE1DD67D}"/>
              </a:ext>
            </a:extLst>
          </p:cNvPr>
          <p:cNvSpPr txBox="1"/>
          <p:nvPr/>
        </p:nvSpPr>
        <p:spPr>
          <a:xfrm>
            <a:off x="30078" y="6852052"/>
            <a:ext cx="7710712" cy="737510"/>
          </a:xfrm>
          <a:prstGeom prst="rect">
            <a:avLst/>
          </a:prstGeom>
          <a:noFill/>
        </p:spPr>
        <p:txBody>
          <a:bodyPr wrap="square" rtlCol="0">
            <a:spAutoFit/>
          </a:bodyPr>
          <a:lstStyle/>
          <a:p>
            <a:pPr>
              <a:lnSpc>
                <a:spcPts val="2200"/>
              </a:lnSpc>
              <a:spcAft>
                <a:spcPts val="600"/>
              </a:spcAft>
            </a:pPr>
            <a:r>
              <a:rPr lang="en-US" sz="2200" b="1" dirty="0">
                <a:solidFill>
                  <a:schemeClr val="tx1">
                    <a:lumMod val="85000"/>
                    <a:lumOff val="15000"/>
                  </a:schemeClr>
                </a:solidFill>
              </a:rPr>
              <a:t>Shabbat Services Topic: “The Richness of Diversity in Judaism” </a:t>
            </a:r>
          </a:p>
          <a:p>
            <a:pPr>
              <a:lnSpc>
                <a:spcPts val="2200"/>
              </a:lnSpc>
              <a:spcAft>
                <a:spcPts val="600"/>
              </a:spcAft>
            </a:pPr>
            <a:r>
              <a:rPr lang="en-US" sz="2200" b="1" dirty="0">
                <a:cs typeface="Arial" panose="020B0604020202020204" pitchFamily="34" charset="0"/>
              </a:rPr>
              <a:t>Sunday Morning Topic: “The Place of Peace in Judaism”</a:t>
            </a:r>
            <a:endParaRPr lang="en-US" sz="2200" dirty="0">
              <a:cs typeface="Arial" panose="020B0604020202020204" pitchFamily="34" charset="0"/>
            </a:endParaRPr>
          </a:p>
        </p:txBody>
      </p:sp>
      <p:sp>
        <p:nvSpPr>
          <p:cNvPr id="6" name="TextBox 5">
            <a:extLst>
              <a:ext uri="{FF2B5EF4-FFF2-40B4-BE49-F238E27FC236}">
                <a16:creationId xmlns:a16="http://schemas.microsoft.com/office/drawing/2014/main" id="{604F7C56-AC35-4A1B-8CF9-D10BCCE44D06}"/>
              </a:ext>
            </a:extLst>
          </p:cNvPr>
          <p:cNvSpPr txBox="1"/>
          <p:nvPr/>
        </p:nvSpPr>
        <p:spPr>
          <a:xfrm>
            <a:off x="0" y="7913915"/>
            <a:ext cx="7770868" cy="759182"/>
          </a:xfrm>
          <a:prstGeom prst="rect">
            <a:avLst/>
          </a:prstGeom>
          <a:noFill/>
        </p:spPr>
        <p:txBody>
          <a:bodyPr wrap="square" rtlCol="0">
            <a:spAutoFit/>
          </a:bodyPr>
          <a:lstStyle/>
          <a:p>
            <a:pPr algn="ctr">
              <a:lnSpc>
                <a:spcPts val="2600"/>
              </a:lnSpc>
            </a:pPr>
            <a:r>
              <a:rPr lang="en-US" sz="2400" b="1" dirty="0">
                <a:solidFill>
                  <a:schemeClr val="bg1"/>
                </a:solidFill>
              </a:rPr>
              <a:t>More Information &amp; Sponsorship/Donation Opportunities at www.tisharon.org/brotherhoodweekend</a:t>
            </a:r>
          </a:p>
        </p:txBody>
      </p:sp>
      <p:pic>
        <p:nvPicPr>
          <p:cNvPr id="9" name="Picture 8" descr="A person wearing a hat and glasses&#10;&#10;Description automatically generated with low confidence">
            <a:extLst>
              <a:ext uri="{FF2B5EF4-FFF2-40B4-BE49-F238E27FC236}">
                <a16:creationId xmlns:a16="http://schemas.microsoft.com/office/drawing/2014/main" id="{CF8BCB08-57DB-4569-AAC0-0B63B6D8B0D3}"/>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360662" y="2845526"/>
            <a:ext cx="2427905" cy="3402874"/>
          </a:xfrm>
          <a:prstGeom prst="rect">
            <a:avLst/>
          </a:prstGeom>
        </p:spPr>
      </p:pic>
    </p:spTree>
    <p:extLst>
      <p:ext uri="{BB962C8B-B14F-4D97-AF65-F5344CB8AC3E}">
        <p14:creationId xmlns:p14="http://schemas.microsoft.com/office/powerpoint/2010/main" val="1340297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descr="A picture containing sitting, boat, computer, oven&#10;&#10;Description automatically generated">
            <a:extLst>
              <a:ext uri="{FF2B5EF4-FFF2-40B4-BE49-F238E27FC236}">
                <a16:creationId xmlns:a16="http://schemas.microsoft.com/office/drawing/2014/main" id="{B453203F-8CB1-4008-8549-8DD4AC396B69}"/>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9034" y="1"/>
            <a:ext cx="7810468" cy="10058398"/>
          </a:xfrm>
          <a:prstGeom prst="rect">
            <a:avLst/>
          </a:prstGeom>
        </p:spPr>
      </p:pic>
      <p:pic>
        <p:nvPicPr>
          <p:cNvPr id="1026" name="Picture 2" descr="Wall of old TV screens">
            <a:extLst>
              <a:ext uri="{FF2B5EF4-FFF2-40B4-BE49-F238E27FC236}">
                <a16:creationId xmlns:a16="http://schemas.microsoft.com/office/drawing/2014/main" id="{1FE23964-7151-43F4-8CF1-378E90D95506}"/>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2254" y="750008"/>
            <a:ext cx="7757894" cy="4650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Rounded Corners 12">
            <a:extLst>
              <a:ext uri="{FF2B5EF4-FFF2-40B4-BE49-F238E27FC236}">
                <a16:creationId xmlns:a16="http://schemas.microsoft.com/office/drawing/2014/main" id="{EE5B0A0D-4A2C-4466-A26D-14FCBD93A258}"/>
              </a:ext>
            </a:extLst>
          </p:cNvPr>
          <p:cNvSpPr/>
          <p:nvPr/>
        </p:nvSpPr>
        <p:spPr>
          <a:xfrm rot="21329836">
            <a:off x="1240939" y="3203537"/>
            <a:ext cx="5886508" cy="1632186"/>
          </a:xfrm>
          <a:prstGeom prst="roundRect">
            <a:avLst/>
          </a:prstGeom>
          <a:solidFill>
            <a:srgbClr val="3AC9D9">
              <a:alpha val="69804"/>
            </a:srgbClr>
          </a:solidFill>
          <a:ln w="920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80"/>
          </a:p>
        </p:txBody>
      </p:sp>
      <p:sp>
        <p:nvSpPr>
          <p:cNvPr id="11" name="Rectangle: Rounded Corners 10">
            <a:extLst>
              <a:ext uri="{FF2B5EF4-FFF2-40B4-BE49-F238E27FC236}">
                <a16:creationId xmlns:a16="http://schemas.microsoft.com/office/drawing/2014/main" id="{6723D414-3C90-44BC-B613-3F030A0E803A}"/>
              </a:ext>
            </a:extLst>
          </p:cNvPr>
          <p:cNvSpPr/>
          <p:nvPr/>
        </p:nvSpPr>
        <p:spPr>
          <a:xfrm rot="21329836">
            <a:off x="1291404" y="3287486"/>
            <a:ext cx="5709322" cy="1632186"/>
          </a:xfrm>
          <a:prstGeom prst="roundRect">
            <a:avLst/>
          </a:prstGeom>
          <a:noFill/>
          <a:ln w="92075">
            <a:solidFill>
              <a:schemeClr val="bg1"/>
            </a:solidFill>
          </a:ln>
          <a:effectLst>
            <a:glow rad="139700">
              <a:srgbClr val="E26AA7"/>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80"/>
          </a:p>
        </p:txBody>
      </p:sp>
      <p:sp>
        <p:nvSpPr>
          <p:cNvPr id="15" name="Rectangle: Rounded Corners 14">
            <a:extLst>
              <a:ext uri="{FF2B5EF4-FFF2-40B4-BE49-F238E27FC236}">
                <a16:creationId xmlns:a16="http://schemas.microsoft.com/office/drawing/2014/main" id="{4E9F62B2-61D1-4518-A0E0-F917B75B1146}"/>
              </a:ext>
            </a:extLst>
          </p:cNvPr>
          <p:cNvSpPr/>
          <p:nvPr/>
        </p:nvSpPr>
        <p:spPr>
          <a:xfrm rot="21329836">
            <a:off x="506098" y="941995"/>
            <a:ext cx="6719390" cy="2121412"/>
          </a:xfrm>
          <a:prstGeom prst="roundRect">
            <a:avLst/>
          </a:prstGeom>
          <a:solidFill>
            <a:srgbClr val="3F023B">
              <a:alpha val="69804"/>
            </a:srgbClr>
          </a:solidFill>
          <a:ln w="920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80"/>
          </a:p>
        </p:txBody>
      </p:sp>
      <p:sp>
        <p:nvSpPr>
          <p:cNvPr id="33" name="Rectangle: Rounded Corners 32">
            <a:extLst>
              <a:ext uri="{FF2B5EF4-FFF2-40B4-BE49-F238E27FC236}">
                <a16:creationId xmlns:a16="http://schemas.microsoft.com/office/drawing/2014/main" id="{DF38EA16-65DA-408F-94D4-18BC47FBA05A}"/>
              </a:ext>
            </a:extLst>
          </p:cNvPr>
          <p:cNvSpPr/>
          <p:nvPr/>
        </p:nvSpPr>
        <p:spPr>
          <a:xfrm rot="21329836">
            <a:off x="509691" y="1023448"/>
            <a:ext cx="6735493" cy="1989367"/>
          </a:xfrm>
          <a:prstGeom prst="roundRect">
            <a:avLst/>
          </a:prstGeom>
          <a:noFill/>
          <a:ln w="92075">
            <a:solidFill>
              <a:schemeClr val="bg1"/>
            </a:solidFill>
          </a:ln>
          <a:effectLst>
            <a:glow rad="139700">
              <a:schemeClr val="accent1">
                <a:satMod val="175000"/>
                <a:alpha val="98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80"/>
          </a:p>
        </p:txBody>
      </p:sp>
      <p:sp>
        <p:nvSpPr>
          <p:cNvPr id="19" name="Rectangle 18">
            <a:extLst>
              <a:ext uri="{FF2B5EF4-FFF2-40B4-BE49-F238E27FC236}">
                <a16:creationId xmlns:a16="http://schemas.microsoft.com/office/drawing/2014/main" id="{DFBD0722-F64D-4937-8AF6-2D472C38B164}"/>
              </a:ext>
            </a:extLst>
          </p:cNvPr>
          <p:cNvSpPr/>
          <p:nvPr/>
        </p:nvSpPr>
        <p:spPr>
          <a:xfrm rot="20885427">
            <a:off x="896705" y="3428023"/>
            <a:ext cx="6805763" cy="1268874"/>
          </a:xfrm>
          <a:prstGeom prst="rect">
            <a:avLst/>
          </a:prstGeom>
        </p:spPr>
        <p:txBody>
          <a:bodyPr wrap="square">
            <a:spAutoFit/>
          </a:bodyPr>
          <a:lstStyle/>
          <a:p>
            <a:pPr algn="ctr" defTabSz="457200">
              <a:lnSpc>
                <a:spcPts val="4500"/>
              </a:lnSpc>
            </a:pPr>
            <a:r>
              <a:rPr lang="en-US" sz="6000" b="1" spc="-150" dirty="0">
                <a:ln w="19050">
                  <a:solidFill>
                    <a:schemeClr val="bg1"/>
                  </a:solidFill>
                </a:ln>
                <a:solidFill>
                  <a:srgbClr val="7B3161"/>
                </a:solidFill>
                <a:effectLst>
                  <a:glow rad="101600">
                    <a:srgbClr val="1B43CD">
                      <a:alpha val="95000"/>
                    </a:srgbClr>
                  </a:glow>
                </a:effectLst>
                <a:latin typeface="Berlin Sans FB Demi" panose="020E0802020502020306" pitchFamily="34" charset="0"/>
              </a:rPr>
              <a:t>How well do you know your sitcoms?</a:t>
            </a:r>
          </a:p>
        </p:txBody>
      </p:sp>
      <p:sp>
        <p:nvSpPr>
          <p:cNvPr id="152" name="Rectangle 151">
            <a:extLst>
              <a:ext uri="{FF2B5EF4-FFF2-40B4-BE49-F238E27FC236}">
                <a16:creationId xmlns:a16="http://schemas.microsoft.com/office/drawing/2014/main" id="{2A65EFE3-E5EB-499B-A90A-F197BBB8186E}"/>
              </a:ext>
            </a:extLst>
          </p:cNvPr>
          <p:cNvSpPr/>
          <p:nvPr/>
        </p:nvSpPr>
        <p:spPr>
          <a:xfrm rot="20885427">
            <a:off x="227911" y="1195999"/>
            <a:ext cx="7543800" cy="1986826"/>
          </a:xfrm>
          <a:prstGeom prst="rect">
            <a:avLst/>
          </a:prstGeom>
        </p:spPr>
        <p:txBody>
          <a:bodyPr wrap="square">
            <a:spAutoFit/>
          </a:bodyPr>
          <a:lstStyle/>
          <a:p>
            <a:pPr algn="ctr">
              <a:lnSpc>
                <a:spcPts val="7150"/>
              </a:lnSpc>
            </a:pPr>
            <a:r>
              <a:rPr lang="en-US" sz="10560" b="1" spc="-165" dirty="0">
                <a:ln w="41275">
                  <a:solidFill>
                    <a:schemeClr val="bg1"/>
                  </a:solidFill>
                </a:ln>
                <a:solidFill>
                  <a:schemeClr val="accent1"/>
                </a:solidFill>
                <a:effectLst>
                  <a:glow rad="63500">
                    <a:srgbClr val="C24290"/>
                  </a:glow>
                </a:effectLst>
                <a:latin typeface="Bauhaus 93" panose="04030905020B02020C02" pitchFamily="82" charset="0"/>
              </a:rPr>
              <a:t>TV Trivia </a:t>
            </a:r>
            <a:r>
              <a:rPr lang="en-US" sz="8800" b="1" spc="-165" dirty="0">
                <a:ln w="41275">
                  <a:solidFill>
                    <a:schemeClr val="bg1"/>
                  </a:solidFill>
                </a:ln>
                <a:solidFill>
                  <a:schemeClr val="accent1"/>
                </a:solidFill>
                <a:effectLst>
                  <a:glow rad="63500">
                    <a:srgbClr val="C24290"/>
                  </a:glow>
                </a:effectLst>
                <a:latin typeface="Bauhaus 93" panose="04030905020B02020C02" pitchFamily="82" charset="0"/>
              </a:rPr>
              <a:t>Game Night</a:t>
            </a:r>
            <a:endParaRPr lang="en-US" sz="12650" b="1" spc="-165" dirty="0">
              <a:ln w="41275">
                <a:solidFill>
                  <a:schemeClr val="bg1"/>
                </a:solidFill>
              </a:ln>
              <a:solidFill>
                <a:schemeClr val="accent1"/>
              </a:solidFill>
              <a:effectLst>
                <a:glow rad="63500">
                  <a:srgbClr val="C24290"/>
                </a:glow>
              </a:effectLst>
              <a:latin typeface="Bauhaus 93" panose="04030905020B02020C02" pitchFamily="82" charset="0"/>
            </a:endParaRPr>
          </a:p>
        </p:txBody>
      </p:sp>
      <p:sp>
        <p:nvSpPr>
          <p:cNvPr id="12" name="Rectangle 11">
            <a:extLst>
              <a:ext uri="{FF2B5EF4-FFF2-40B4-BE49-F238E27FC236}">
                <a16:creationId xmlns:a16="http://schemas.microsoft.com/office/drawing/2014/main" id="{B5CD244A-CA36-48A9-8A5D-21942CD51059}"/>
              </a:ext>
            </a:extLst>
          </p:cNvPr>
          <p:cNvSpPr/>
          <p:nvPr/>
        </p:nvSpPr>
        <p:spPr>
          <a:xfrm>
            <a:off x="-5388" y="227082"/>
            <a:ext cx="7731996" cy="442365"/>
          </a:xfrm>
          <a:prstGeom prst="rect">
            <a:avLst/>
          </a:prstGeom>
        </p:spPr>
        <p:txBody>
          <a:bodyPr wrap="square">
            <a:spAutoFit/>
          </a:bodyPr>
          <a:lstStyle/>
          <a:p>
            <a:pPr algn="ctr">
              <a:lnSpc>
                <a:spcPts val="2420"/>
              </a:lnSpc>
            </a:pPr>
            <a:r>
              <a:rPr lang="en-US" sz="3520" b="1" dirty="0">
                <a:solidFill>
                  <a:schemeClr val="bg1"/>
                </a:solidFill>
                <a:ea typeface="Times New Roman" panose="02020603050405020304" pitchFamily="18" charset="0"/>
              </a:rPr>
              <a:t>Temple Israel Brotherhood </a:t>
            </a:r>
            <a:r>
              <a:rPr lang="en-US" sz="2640" b="1" dirty="0">
                <a:solidFill>
                  <a:schemeClr val="bg1"/>
                </a:solidFill>
                <a:ea typeface="Times New Roman" panose="02020603050405020304" pitchFamily="18" charset="0"/>
              </a:rPr>
              <a:t>presents</a:t>
            </a:r>
            <a:endParaRPr lang="en-US" sz="2640" b="1" dirty="0">
              <a:solidFill>
                <a:schemeClr val="bg1"/>
              </a:solidFill>
            </a:endParaRPr>
          </a:p>
        </p:txBody>
      </p:sp>
      <p:sp>
        <p:nvSpPr>
          <p:cNvPr id="14" name="TextBox 13">
            <a:extLst>
              <a:ext uri="{FF2B5EF4-FFF2-40B4-BE49-F238E27FC236}">
                <a16:creationId xmlns:a16="http://schemas.microsoft.com/office/drawing/2014/main" id="{70493E79-BE87-4146-9D18-D6B2CA0D2A90}"/>
              </a:ext>
            </a:extLst>
          </p:cNvPr>
          <p:cNvSpPr txBox="1"/>
          <p:nvPr/>
        </p:nvSpPr>
        <p:spPr>
          <a:xfrm>
            <a:off x="2254" y="5622929"/>
            <a:ext cx="5077674" cy="726404"/>
          </a:xfrm>
          <a:prstGeom prst="rect">
            <a:avLst/>
          </a:prstGeom>
          <a:solidFill>
            <a:srgbClr val="245A8C">
              <a:alpha val="60000"/>
            </a:srgbClr>
          </a:solidFill>
        </p:spPr>
        <p:txBody>
          <a:bodyPr wrap="square" rtlCol="0" anchor="ctr" anchorCtr="0">
            <a:noAutofit/>
          </a:bodyPr>
          <a:lstStyle>
            <a:defPPr>
              <a:defRPr lang="en-US"/>
            </a:defPPr>
            <a:lvl1pPr>
              <a:lnSpc>
                <a:spcPts val="4200"/>
              </a:lnSpc>
              <a:defRPr sz="3200" b="1">
                <a:solidFill>
                  <a:schemeClr val="bg1"/>
                </a:solidFill>
                <a:effectLst>
                  <a:glow rad="139700">
                    <a:srgbClr val="583E18">
                      <a:alpha val="65000"/>
                    </a:srgbClr>
                  </a:glow>
                </a:effectLst>
              </a:defRPr>
            </a:lvl1pPr>
          </a:lstStyle>
          <a:p>
            <a:pPr>
              <a:lnSpc>
                <a:spcPts val="2600"/>
              </a:lnSpc>
            </a:pPr>
            <a:r>
              <a:rPr lang="en-US" sz="2800" spc="-110" dirty="0">
                <a:effectLst>
                  <a:glow rad="63500">
                    <a:srgbClr val="C00000">
                      <a:alpha val="50000"/>
                    </a:srgbClr>
                  </a:glow>
                </a:effectLst>
              </a:rPr>
              <a:t>Saturday, January 8</a:t>
            </a:r>
            <a:r>
              <a:rPr lang="en-US" sz="2800" spc="-110" baseline="30000" dirty="0">
                <a:effectLst>
                  <a:glow rad="63500">
                    <a:srgbClr val="C00000">
                      <a:alpha val="50000"/>
                    </a:srgbClr>
                  </a:glow>
                </a:effectLst>
              </a:rPr>
              <a:t>th</a:t>
            </a:r>
            <a:r>
              <a:rPr lang="en-US" sz="2800" spc="-110" dirty="0">
                <a:effectLst>
                  <a:glow rad="63500">
                    <a:srgbClr val="C00000">
                      <a:alpha val="50000"/>
                    </a:srgbClr>
                  </a:glow>
                </a:effectLst>
              </a:rPr>
              <a:t>, 2022 7:30pm</a:t>
            </a:r>
            <a:br>
              <a:rPr lang="en-US" sz="2800" spc="-110" dirty="0">
                <a:effectLst>
                  <a:glow rad="63500">
                    <a:srgbClr val="C00000">
                      <a:alpha val="50000"/>
                    </a:srgbClr>
                  </a:glow>
                </a:effectLst>
              </a:rPr>
            </a:br>
            <a:r>
              <a:rPr lang="en-US" sz="2400" spc="-110" dirty="0">
                <a:effectLst>
                  <a:glow rad="63500">
                    <a:srgbClr val="C00000">
                      <a:alpha val="50000"/>
                    </a:srgbClr>
                  </a:glow>
                </a:effectLst>
              </a:rPr>
              <a:t>Temple Israel, 125 Pond Street, Sharon</a:t>
            </a:r>
            <a:endParaRPr lang="en-US" sz="2800" spc="-110" dirty="0">
              <a:effectLst>
                <a:glow rad="63500">
                  <a:srgbClr val="C00000">
                    <a:alpha val="50000"/>
                  </a:srgbClr>
                </a:glow>
              </a:effectLst>
            </a:endParaRPr>
          </a:p>
        </p:txBody>
      </p:sp>
      <p:sp>
        <p:nvSpPr>
          <p:cNvPr id="16" name="Rectangle 15">
            <a:extLst>
              <a:ext uri="{FF2B5EF4-FFF2-40B4-BE49-F238E27FC236}">
                <a16:creationId xmlns:a16="http://schemas.microsoft.com/office/drawing/2014/main" id="{ED6AFAB6-CBCE-4EF9-A1F9-31D1683431D7}"/>
              </a:ext>
            </a:extLst>
          </p:cNvPr>
          <p:cNvSpPr/>
          <p:nvPr/>
        </p:nvSpPr>
        <p:spPr>
          <a:xfrm>
            <a:off x="-5388" y="8242828"/>
            <a:ext cx="4838700" cy="533416"/>
          </a:xfrm>
          <a:prstGeom prst="rect">
            <a:avLst/>
          </a:prstGeom>
          <a:solidFill>
            <a:srgbClr val="1C476E"/>
          </a:solidFill>
        </p:spPr>
        <p:txBody>
          <a:bodyPr wrap="square">
            <a:spAutoFit/>
          </a:bodyPr>
          <a:lstStyle/>
          <a:p>
            <a:pPr marL="190342">
              <a:lnSpc>
                <a:spcPts val="1650"/>
              </a:lnSpc>
            </a:pPr>
            <a:r>
              <a:rPr lang="en-US" sz="1760" b="1" dirty="0">
                <a:solidFill>
                  <a:schemeClr val="bg1"/>
                </a:solidFill>
                <a:latin typeface="Calibri" panose="020F0502020204030204" pitchFamily="34" charset="0"/>
                <a:ea typeface="Times New Roman" panose="02020603050405020304" pitchFamily="18" charset="0"/>
              </a:rPr>
              <a:t>Test your mastery of classic TV trivia! Join us as we gather together for some fun and laughs!</a:t>
            </a:r>
            <a:endParaRPr lang="en-US" sz="1155" b="1" dirty="0">
              <a:solidFill>
                <a:schemeClr val="bg1"/>
              </a:solidFill>
              <a:latin typeface="Calibri" panose="020F0502020204030204" pitchFamily="34" charset="0"/>
              <a:ea typeface="Calibri" panose="020F0502020204030204" pitchFamily="34" charset="0"/>
            </a:endParaRPr>
          </a:p>
        </p:txBody>
      </p:sp>
      <p:sp>
        <p:nvSpPr>
          <p:cNvPr id="17" name="TextBox 16">
            <a:extLst>
              <a:ext uri="{FF2B5EF4-FFF2-40B4-BE49-F238E27FC236}">
                <a16:creationId xmlns:a16="http://schemas.microsoft.com/office/drawing/2014/main" id="{37198BC7-77C3-4701-8807-4D64C77829AE}"/>
              </a:ext>
            </a:extLst>
          </p:cNvPr>
          <p:cNvSpPr txBox="1"/>
          <p:nvPr/>
        </p:nvSpPr>
        <p:spPr>
          <a:xfrm>
            <a:off x="128469" y="9376891"/>
            <a:ext cx="7543800" cy="528213"/>
          </a:xfrm>
          <a:prstGeom prst="rect">
            <a:avLst/>
          </a:prstGeom>
          <a:solidFill>
            <a:srgbClr val="813365">
              <a:alpha val="60000"/>
            </a:srgbClr>
          </a:solidFill>
          <a:ln>
            <a:noFill/>
          </a:ln>
          <a:effectLst/>
        </p:spPr>
        <p:txBody>
          <a:bodyPr wrap="square" rtlCol="0" anchor="ctr" anchorCtr="0">
            <a:noAutofit/>
          </a:bodyPr>
          <a:lstStyle/>
          <a:p>
            <a:pPr algn="ctr">
              <a:spcAft>
                <a:spcPts val="330"/>
              </a:spcAft>
            </a:pPr>
            <a:r>
              <a:rPr lang="en-US" sz="2200" b="1" dirty="0">
                <a:solidFill>
                  <a:schemeClr val="bg1"/>
                </a:solidFill>
              </a:rPr>
              <a:t>More info &amp; RSVP at www.tisharon.org/brotherhoodweekend</a:t>
            </a:r>
          </a:p>
        </p:txBody>
      </p:sp>
      <p:sp>
        <p:nvSpPr>
          <p:cNvPr id="18" name="TextBox 17">
            <a:extLst>
              <a:ext uri="{FF2B5EF4-FFF2-40B4-BE49-F238E27FC236}">
                <a16:creationId xmlns:a16="http://schemas.microsoft.com/office/drawing/2014/main" id="{B745DF60-7526-4A57-84CA-CF469D5743DC}"/>
              </a:ext>
            </a:extLst>
          </p:cNvPr>
          <p:cNvSpPr txBox="1"/>
          <p:nvPr/>
        </p:nvSpPr>
        <p:spPr>
          <a:xfrm>
            <a:off x="531853" y="6873305"/>
            <a:ext cx="6737031" cy="1042893"/>
          </a:xfrm>
          <a:prstGeom prst="rect">
            <a:avLst/>
          </a:prstGeom>
          <a:solidFill>
            <a:srgbClr val="6C2A54">
              <a:alpha val="89804"/>
            </a:srgbClr>
          </a:solidFill>
          <a:ln>
            <a:noFill/>
          </a:ln>
          <a:effectLst/>
        </p:spPr>
        <p:txBody>
          <a:bodyPr wrap="square" rtlCol="0" anchor="ctr" anchorCtr="0">
            <a:noAutofit/>
          </a:bodyPr>
          <a:lstStyle/>
          <a:p>
            <a:pPr marL="190342" algn="ctr">
              <a:lnSpc>
                <a:spcPts val="2420"/>
              </a:lnSpc>
            </a:pPr>
            <a:r>
              <a:rPr lang="en-US" sz="2200" b="1" dirty="0">
                <a:solidFill>
                  <a:schemeClr val="bg1"/>
                </a:solidFill>
              </a:rPr>
              <a:t>Doors open at 7:30pm – 8pm GAMES BEGIN!</a:t>
            </a:r>
          </a:p>
          <a:p>
            <a:pPr marL="190342" algn="ctr">
              <a:lnSpc>
                <a:spcPts val="2420"/>
              </a:lnSpc>
            </a:pPr>
            <a:r>
              <a:rPr lang="en-US" sz="2200" dirty="0">
                <a:solidFill>
                  <a:schemeClr val="bg1"/>
                </a:solidFill>
              </a:rPr>
              <a:t>Open to all and no charge – RSVPs required!</a:t>
            </a:r>
            <a:br>
              <a:rPr lang="en-US" sz="2200" dirty="0">
                <a:solidFill>
                  <a:schemeClr val="bg1"/>
                </a:solidFill>
              </a:rPr>
            </a:br>
            <a:r>
              <a:rPr lang="en-US" sz="2200" dirty="0">
                <a:solidFill>
                  <a:schemeClr val="bg1"/>
                </a:solidFill>
              </a:rPr>
              <a:t>(Note: No food or drink will be served)</a:t>
            </a:r>
          </a:p>
        </p:txBody>
      </p:sp>
    </p:spTree>
    <p:extLst>
      <p:ext uri="{BB962C8B-B14F-4D97-AF65-F5344CB8AC3E}">
        <p14:creationId xmlns:p14="http://schemas.microsoft.com/office/powerpoint/2010/main" val="1486006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F6D2F6D-E315-42B0-A1E0-5A7920193069}"/>
              </a:ext>
            </a:extLst>
          </p:cNvPr>
          <p:cNvSpPr/>
          <p:nvPr/>
        </p:nvSpPr>
        <p:spPr>
          <a:xfrm>
            <a:off x="0" y="-18337"/>
            <a:ext cx="7772400" cy="10060172"/>
          </a:xfrm>
          <a:prstGeom prst="rect">
            <a:avLst/>
          </a:prstGeom>
          <a:solidFill>
            <a:srgbClr val="00359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Arial" panose="020B0604020202020204" pitchFamily="34" charset="0"/>
            </a:endParaRPr>
          </a:p>
        </p:txBody>
      </p:sp>
      <p:sp>
        <p:nvSpPr>
          <p:cNvPr id="3" name="TextBox 2">
            <a:extLst>
              <a:ext uri="{FF2B5EF4-FFF2-40B4-BE49-F238E27FC236}">
                <a16:creationId xmlns:a16="http://schemas.microsoft.com/office/drawing/2014/main" id="{6602D948-37B7-4E2B-9BDB-B225BBA7A0E2}"/>
              </a:ext>
            </a:extLst>
          </p:cNvPr>
          <p:cNvSpPr txBox="1"/>
          <p:nvPr/>
        </p:nvSpPr>
        <p:spPr>
          <a:xfrm>
            <a:off x="18144" y="152400"/>
            <a:ext cx="6687034" cy="400110"/>
          </a:xfrm>
          <a:prstGeom prst="rect">
            <a:avLst/>
          </a:prstGeom>
          <a:noFill/>
          <a:ln>
            <a:noFill/>
          </a:ln>
        </p:spPr>
        <p:txBody>
          <a:bodyPr wrap="square" rtlCol="0">
            <a:spAutoFit/>
          </a:bodyPr>
          <a:lstStyle/>
          <a:p>
            <a:pPr algn="ctr"/>
            <a:r>
              <a:rPr lang="en-US" sz="2000" b="1" dirty="0">
                <a:solidFill>
                  <a:schemeClr val="bg1"/>
                </a:solidFill>
                <a:effectLst/>
                <a:cs typeface="Arial" panose="020B0604020202020204" pitchFamily="34" charset="0"/>
              </a:rPr>
              <a:t>Temple Israel Brotherhood 11</a:t>
            </a:r>
            <a:r>
              <a:rPr lang="en-US" sz="2000" b="1" baseline="30000" dirty="0">
                <a:solidFill>
                  <a:schemeClr val="bg1"/>
                </a:solidFill>
                <a:cs typeface="Arial" panose="020B0604020202020204" pitchFamily="34" charset="0"/>
              </a:rPr>
              <a:t>th</a:t>
            </a:r>
            <a:r>
              <a:rPr lang="en-US" sz="2000" b="1" dirty="0">
                <a:solidFill>
                  <a:schemeClr val="bg1"/>
                </a:solidFill>
                <a:cs typeface="Arial" panose="020B0604020202020204" pitchFamily="34" charset="0"/>
              </a:rPr>
              <a:t> Annual Robert </a:t>
            </a:r>
            <a:r>
              <a:rPr lang="en-US" sz="2000" b="1" dirty="0" err="1">
                <a:solidFill>
                  <a:schemeClr val="bg1"/>
                </a:solidFill>
                <a:cs typeface="Arial" panose="020B0604020202020204" pitchFamily="34" charset="0"/>
              </a:rPr>
              <a:t>Zeitsiff</a:t>
            </a:r>
            <a:r>
              <a:rPr lang="en-US" sz="2000" b="1" dirty="0">
                <a:solidFill>
                  <a:schemeClr val="bg1"/>
                </a:solidFill>
                <a:effectLst/>
                <a:cs typeface="Arial" panose="020B0604020202020204" pitchFamily="34" charset="0"/>
              </a:rPr>
              <a:t> </a:t>
            </a:r>
            <a:endParaRPr lang="en-US" sz="2400" b="1" i="1" dirty="0">
              <a:solidFill>
                <a:schemeClr val="bg1"/>
              </a:solidFill>
              <a:effectLst/>
              <a:cs typeface="Arial" panose="020B0604020202020204" pitchFamily="34" charset="0"/>
            </a:endParaRPr>
          </a:p>
        </p:txBody>
      </p:sp>
      <p:sp>
        <p:nvSpPr>
          <p:cNvPr id="4" name="TextBox 3">
            <a:extLst>
              <a:ext uri="{FF2B5EF4-FFF2-40B4-BE49-F238E27FC236}">
                <a16:creationId xmlns:a16="http://schemas.microsoft.com/office/drawing/2014/main" id="{E6AD7350-1D70-4CD1-AE80-B22DEF026BAE}"/>
              </a:ext>
            </a:extLst>
          </p:cNvPr>
          <p:cNvSpPr txBox="1"/>
          <p:nvPr/>
        </p:nvSpPr>
        <p:spPr>
          <a:xfrm>
            <a:off x="0" y="524765"/>
            <a:ext cx="6705600" cy="846835"/>
          </a:xfrm>
          <a:prstGeom prst="rect">
            <a:avLst/>
          </a:prstGeom>
          <a:noFill/>
        </p:spPr>
        <p:txBody>
          <a:bodyPr wrap="square" rtlCol="0">
            <a:spAutoFit/>
          </a:bodyPr>
          <a:lstStyle/>
          <a:p>
            <a:pPr algn="ctr">
              <a:lnSpc>
                <a:spcPts val="3000"/>
              </a:lnSpc>
            </a:pPr>
            <a:r>
              <a:rPr lang="en-US" sz="3600" b="1" dirty="0">
                <a:solidFill>
                  <a:schemeClr val="bg1"/>
                </a:solidFill>
                <a:cs typeface="Arial" panose="020B0604020202020204" pitchFamily="34" charset="0"/>
              </a:rPr>
              <a:t>Brotherhood Shabbat Weekend</a:t>
            </a:r>
            <a:endParaRPr lang="en-US" sz="3600" dirty="0">
              <a:solidFill>
                <a:schemeClr val="bg1"/>
              </a:solidFill>
              <a:cs typeface="Arial" panose="020B0604020202020204" pitchFamily="34" charset="0"/>
            </a:endParaRPr>
          </a:p>
          <a:p>
            <a:pPr algn="ctr">
              <a:lnSpc>
                <a:spcPts val="3000"/>
              </a:lnSpc>
            </a:pPr>
            <a:r>
              <a:rPr lang="en-US" sz="2400" b="1" dirty="0">
                <a:solidFill>
                  <a:schemeClr val="bg1"/>
                </a:solidFill>
                <a:cs typeface="Arial" panose="020B0604020202020204" pitchFamily="34" charset="0"/>
              </a:rPr>
              <a:t>Saturday Jan. 8</a:t>
            </a:r>
            <a:r>
              <a:rPr lang="en-US" sz="2400" b="1" baseline="30000" dirty="0">
                <a:solidFill>
                  <a:schemeClr val="bg1"/>
                </a:solidFill>
                <a:cs typeface="Arial" panose="020B0604020202020204" pitchFamily="34" charset="0"/>
              </a:rPr>
              <a:t>th</a:t>
            </a:r>
            <a:r>
              <a:rPr lang="en-US" sz="2400" b="1" dirty="0">
                <a:solidFill>
                  <a:schemeClr val="bg1"/>
                </a:solidFill>
                <a:cs typeface="Arial" panose="020B0604020202020204" pitchFamily="34" charset="0"/>
              </a:rPr>
              <a:t> and Sunday Jan. 9</a:t>
            </a:r>
            <a:r>
              <a:rPr lang="en-US" sz="2400" b="1" baseline="30000" dirty="0">
                <a:solidFill>
                  <a:schemeClr val="bg1"/>
                </a:solidFill>
                <a:cs typeface="Arial" panose="020B0604020202020204" pitchFamily="34" charset="0"/>
              </a:rPr>
              <a:t>th</a:t>
            </a:r>
            <a:r>
              <a:rPr lang="en-US" sz="2400" b="1" dirty="0">
                <a:solidFill>
                  <a:schemeClr val="bg1"/>
                </a:solidFill>
                <a:cs typeface="Arial" panose="020B0604020202020204" pitchFamily="34" charset="0"/>
              </a:rPr>
              <a:t>, 2022</a:t>
            </a:r>
            <a:endParaRPr lang="en-US" sz="3200" dirty="0">
              <a:solidFill>
                <a:schemeClr val="bg1"/>
              </a:solidFill>
              <a:cs typeface="Arial" panose="020B0604020202020204" pitchFamily="34" charset="0"/>
            </a:endParaRPr>
          </a:p>
        </p:txBody>
      </p:sp>
      <p:sp>
        <p:nvSpPr>
          <p:cNvPr id="5" name="TextBox 4">
            <a:extLst>
              <a:ext uri="{FF2B5EF4-FFF2-40B4-BE49-F238E27FC236}">
                <a16:creationId xmlns:a16="http://schemas.microsoft.com/office/drawing/2014/main" id="{ACE39422-28D9-4220-AEBB-6DF840473891}"/>
              </a:ext>
            </a:extLst>
          </p:cNvPr>
          <p:cNvSpPr txBox="1"/>
          <p:nvPr/>
        </p:nvSpPr>
        <p:spPr>
          <a:xfrm>
            <a:off x="4953" y="1371600"/>
            <a:ext cx="7765915" cy="400111"/>
          </a:xfrm>
          <a:prstGeom prst="rect">
            <a:avLst/>
          </a:prstGeom>
          <a:solidFill>
            <a:schemeClr val="tx1">
              <a:lumMod val="65000"/>
              <a:lumOff val="35000"/>
            </a:schemeClr>
          </a:solidFill>
          <a:ln>
            <a:noFill/>
          </a:ln>
        </p:spPr>
        <p:txBody>
          <a:bodyPr wrap="square" lIns="182880" tIns="91440" rIns="182880" bIns="91440" anchor="ctr" anchorCtr="0">
            <a:noAutofit/>
          </a:bodyPr>
          <a:lstStyle>
            <a:defPPr>
              <a:defRPr lang="en-US"/>
            </a:defPPr>
            <a:lvl1pPr>
              <a:defRPr sz="1700" b="1">
                <a:ea typeface="Times New Roman" panose="02020603050405020304" pitchFamily="18" charset="0"/>
              </a:defRPr>
            </a:lvl1pPr>
          </a:lstStyle>
          <a:p>
            <a:pPr algn="ctr"/>
            <a:r>
              <a:rPr lang="en-US" sz="2800" dirty="0">
                <a:solidFill>
                  <a:schemeClr val="bg1"/>
                </a:solidFill>
                <a:cs typeface="Arial" panose="020B0604020202020204" pitchFamily="34" charset="0"/>
              </a:rPr>
              <a:t>Reservations</a:t>
            </a:r>
            <a:endParaRPr lang="en-US" sz="2000" dirty="0">
              <a:solidFill>
                <a:schemeClr val="bg1"/>
              </a:solidFill>
              <a:cs typeface="Arial" panose="020B0604020202020204" pitchFamily="34" charset="0"/>
            </a:endParaRPr>
          </a:p>
        </p:txBody>
      </p:sp>
      <p:pic>
        <p:nvPicPr>
          <p:cNvPr id="7" name="Picture 6">
            <a:extLst>
              <a:ext uri="{FF2B5EF4-FFF2-40B4-BE49-F238E27FC236}">
                <a16:creationId xmlns:a16="http://schemas.microsoft.com/office/drawing/2014/main" id="{53DAE74A-00EE-4899-8A6C-92130C14151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606178" y="41624"/>
            <a:ext cx="951411" cy="1637997"/>
          </a:xfrm>
          <a:prstGeom prst="rect">
            <a:avLst/>
          </a:prstGeom>
        </p:spPr>
      </p:pic>
      <p:sp>
        <p:nvSpPr>
          <p:cNvPr id="8" name="Rectangle 7">
            <a:extLst>
              <a:ext uri="{FF2B5EF4-FFF2-40B4-BE49-F238E27FC236}">
                <a16:creationId xmlns:a16="http://schemas.microsoft.com/office/drawing/2014/main" id="{1AD625F7-8EAD-4EC8-9EDB-520A41BEEA9D}"/>
              </a:ext>
            </a:extLst>
          </p:cNvPr>
          <p:cNvSpPr/>
          <p:nvPr/>
        </p:nvSpPr>
        <p:spPr>
          <a:xfrm>
            <a:off x="-4953" y="1797837"/>
            <a:ext cx="7772400" cy="82866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28">
            <a:extLst>
              <a:ext uri="{FF2B5EF4-FFF2-40B4-BE49-F238E27FC236}">
                <a16:creationId xmlns:a16="http://schemas.microsoft.com/office/drawing/2014/main" id="{5C55B6BC-27E5-4C72-84CE-8E4A56D331F8}"/>
              </a:ext>
            </a:extLst>
          </p:cNvPr>
          <p:cNvSpPr txBox="1">
            <a:spLocks noChangeArrowheads="1"/>
          </p:cNvSpPr>
          <p:nvPr/>
        </p:nvSpPr>
        <p:spPr bwMode="auto">
          <a:xfrm>
            <a:off x="221084" y="5571313"/>
            <a:ext cx="7379970" cy="4334687"/>
          </a:xfrm>
          <a:prstGeom prst="rect">
            <a:avLst/>
          </a:prstGeom>
          <a:noFill/>
          <a:ln w="38100" cap="rnd">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a:spcBef>
                <a:spcPts val="0"/>
              </a:spcBef>
              <a:spcAft>
                <a:spcPts val="0"/>
              </a:spcAft>
            </a:pPr>
            <a:r>
              <a:rPr lang="en-US" sz="1200">
                <a:effectLst/>
                <a:latin typeface="Times New Roman" panose="02020603050405020304" pitchFamily="18" charset="0"/>
                <a:ea typeface="MS Mincho" panose="02020609040205080304" pitchFamily="49" charset="-128"/>
              </a:rPr>
              <a:t> </a:t>
            </a:r>
          </a:p>
        </p:txBody>
      </p:sp>
      <p:sp>
        <p:nvSpPr>
          <p:cNvPr id="13" name="TextBox 12">
            <a:extLst>
              <a:ext uri="{FF2B5EF4-FFF2-40B4-BE49-F238E27FC236}">
                <a16:creationId xmlns:a16="http://schemas.microsoft.com/office/drawing/2014/main" id="{22DAB3AA-0F7A-4D2B-B13E-92BF3E9E6D69}"/>
              </a:ext>
            </a:extLst>
          </p:cNvPr>
          <p:cNvSpPr txBox="1"/>
          <p:nvPr/>
        </p:nvSpPr>
        <p:spPr>
          <a:xfrm>
            <a:off x="117800" y="5590908"/>
            <a:ext cx="7642519" cy="4288353"/>
          </a:xfrm>
          <a:prstGeom prst="rect">
            <a:avLst/>
          </a:prstGeom>
          <a:noFill/>
        </p:spPr>
        <p:txBody>
          <a:bodyPr wrap="square">
            <a:spAutoFit/>
          </a:bodyPr>
          <a:lstStyle/>
          <a:p>
            <a:pPr marL="0" marR="0" algn="ctr">
              <a:lnSpc>
                <a:spcPts val="1700"/>
              </a:lnSpc>
              <a:spcBef>
                <a:spcPts val="0"/>
              </a:spcBef>
              <a:spcAft>
                <a:spcPts val="600"/>
              </a:spcAft>
            </a:pPr>
            <a:r>
              <a:rPr lang="en-US" sz="1600" dirty="0">
                <a:effectLst/>
                <a:ea typeface="MS Mincho" panose="02020609040205080304" pitchFamily="49" charset="-128"/>
                <a:cs typeface="Times New Roman" panose="02020603050405020304" pitchFamily="18" charset="0"/>
              </a:rPr>
              <a:t>Brotherhood Weekend </a:t>
            </a:r>
            <a:r>
              <a:rPr lang="en-US" sz="1600" dirty="0">
                <a:effectLst/>
                <a:ea typeface="MS Mincho" panose="02020609040205080304" pitchFamily="49" charset="-128"/>
                <a:sym typeface="Wingdings" panose="05000000000000000000" pitchFamily="2" charset="2"/>
              </a:rPr>
              <a:t></a:t>
            </a:r>
            <a:r>
              <a:rPr lang="en-US" sz="1600" dirty="0">
                <a:effectLst/>
                <a:ea typeface="MS Mincho" panose="02020609040205080304" pitchFamily="49" charset="-128"/>
                <a:cs typeface="Times New Roman" panose="02020603050405020304" pitchFamily="18" charset="0"/>
              </a:rPr>
              <a:t> c/o Temple Israel Brotherhood </a:t>
            </a:r>
            <a:r>
              <a:rPr lang="en-US" sz="1600" dirty="0">
                <a:effectLst/>
                <a:ea typeface="MS Mincho" panose="02020609040205080304" pitchFamily="49" charset="-128"/>
                <a:sym typeface="Wingdings" panose="05000000000000000000" pitchFamily="2" charset="2"/>
              </a:rPr>
              <a:t></a:t>
            </a:r>
            <a:r>
              <a:rPr lang="en-US" sz="1600" dirty="0">
                <a:effectLst/>
                <a:ea typeface="MS Mincho" panose="02020609040205080304" pitchFamily="49" charset="-128"/>
                <a:cs typeface="Times New Roman" panose="02020603050405020304" pitchFamily="18" charset="0"/>
              </a:rPr>
              <a:t> </a:t>
            </a:r>
            <a:br>
              <a:rPr lang="en-US" sz="1600" dirty="0">
                <a:effectLst/>
                <a:ea typeface="MS Mincho" panose="02020609040205080304" pitchFamily="49" charset="-128"/>
                <a:cs typeface="Times New Roman" panose="02020603050405020304" pitchFamily="18" charset="0"/>
              </a:rPr>
            </a:br>
            <a:r>
              <a:rPr lang="en-US" sz="1600" dirty="0">
                <a:effectLst/>
                <a:ea typeface="MS Mincho" panose="02020609040205080304" pitchFamily="49" charset="-128"/>
                <a:cs typeface="Times New Roman" panose="02020603050405020304" pitchFamily="18" charset="0"/>
              </a:rPr>
              <a:t>125 Pond Street  </a:t>
            </a:r>
            <a:r>
              <a:rPr lang="en-US" sz="1600" dirty="0">
                <a:effectLst/>
                <a:ea typeface="MS Mincho" panose="02020609040205080304" pitchFamily="49" charset="-128"/>
                <a:sym typeface="Wingdings" panose="05000000000000000000" pitchFamily="2" charset="2"/>
              </a:rPr>
              <a:t></a:t>
            </a:r>
            <a:r>
              <a:rPr lang="en-US" sz="1600" dirty="0">
                <a:effectLst/>
                <a:ea typeface="MS Mincho" panose="02020609040205080304" pitchFamily="49" charset="-128"/>
                <a:cs typeface="Times New Roman" panose="02020603050405020304" pitchFamily="18" charset="0"/>
              </a:rPr>
              <a:t> Sharon, MA 02067</a:t>
            </a:r>
            <a:endParaRPr lang="en-US" sz="1600" dirty="0">
              <a:effectLst/>
              <a:ea typeface="MS Mincho" panose="02020609040205080304" pitchFamily="49" charset="-128"/>
            </a:endParaRPr>
          </a:p>
          <a:p>
            <a:pPr marL="173990" marR="0">
              <a:spcBef>
                <a:spcPts val="0"/>
              </a:spcBef>
              <a:spcAft>
                <a:spcPts val="1000"/>
              </a:spcAft>
              <a:tabLst>
                <a:tab pos="1201738" algn="l"/>
                <a:tab pos="1828800" algn="l"/>
                <a:tab pos="4457700" algn="l"/>
                <a:tab pos="6400800" algn="l"/>
              </a:tabLst>
            </a:pPr>
            <a:r>
              <a:rPr lang="en-US" sz="1600" dirty="0">
                <a:effectLst/>
                <a:ea typeface="MS Mincho" panose="02020609040205080304" pitchFamily="49" charset="-128"/>
                <a:cs typeface="Times New Roman" panose="02020603050405020304" pitchFamily="18" charset="0"/>
              </a:rPr>
              <a:t>Name(s):	</a:t>
            </a:r>
            <a:r>
              <a:rPr lang="en-US" sz="1600" u="sng" dirty="0">
                <a:effectLst/>
                <a:ea typeface="MS Mincho" panose="02020609040205080304" pitchFamily="49" charset="-128"/>
                <a:cs typeface="Times New Roman" panose="02020603050405020304" pitchFamily="18" charset="0"/>
              </a:rPr>
              <a:t>				</a:t>
            </a:r>
            <a:endParaRPr lang="en-US" sz="1600" dirty="0">
              <a:effectLst/>
              <a:ea typeface="MS Mincho" panose="02020609040205080304" pitchFamily="49" charset="-128"/>
            </a:endParaRPr>
          </a:p>
          <a:p>
            <a:pPr marL="173990" marR="0">
              <a:spcBef>
                <a:spcPts val="0"/>
              </a:spcBef>
              <a:spcAft>
                <a:spcPts val="1000"/>
              </a:spcAft>
              <a:tabLst>
                <a:tab pos="1201738" algn="l"/>
                <a:tab pos="1828800" algn="l"/>
                <a:tab pos="2914650" algn="l"/>
                <a:tab pos="3429000" algn="l"/>
                <a:tab pos="4514850" algn="r"/>
                <a:tab pos="6400800" algn="l"/>
              </a:tabLst>
            </a:pPr>
            <a:r>
              <a:rPr lang="en-US" sz="1600" dirty="0">
                <a:effectLst/>
                <a:ea typeface="MS Mincho" panose="02020609040205080304" pitchFamily="49" charset="-128"/>
                <a:cs typeface="Times New Roman" panose="02020603050405020304" pitchFamily="18" charset="0"/>
              </a:rPr>
              <a:t>Phone:	</a:t>
            </a:r>
            <a:r>
              <a:rPr lang="en-US" sz="1600" u="sng" dirty="0">
                <a:effectLst/>
                <a:ea typeface="MS Mincho" panose="02020609040205080304" pitchFamily="49" charset="-128"/>
                <a:cs typeface="Times New Roman" panose="02020603050405020304" pitchFamily="18" charset="0"/>
              </a:rPr>
              <a:t>		</a:t>
            </a:r>
            <a:r>
              <a:rPr lang="en-US" sz="1600" dirty="0">
                <a:effectLst/>
                <a:ea typeface="MS Mincho" panose="02020609040205080304" pitchFamily="49" charset="-128"/>
                <a:cs typeface="Times New Roman" panose="02020603050405020304" pitchFamily="18" charset="0"/>
              </a:rPr>
              <a:t>   Email address:</a:t>
            </a:r>
            <a:r>
              <a:rPr lang="en-US" sz="1600" u="sng" dirty="0">
                <a:effectLst/>
                <a:ea typeface="MS Mincho" panose="02020609040205080304" pitchFamily="49" charset="-128"/>
                <a:cs typeface="Times New Roman" panose="02020603050405020304" pitchFamily="18" charset="0"/>
              </a:rPr>
              <a:t>			</a:t>
            </a:r>
            <a:endParaRPr lang="en-US" sz="1600" dirty="0">
              <a:effectLst/>
              <a:ea typeface="MS Mincho" panose="02020609040205080304" pitchFamily="49" charset="-128"/>
            </a:endParaRPr>
          </a:p>
          <a:p>
            <a:pPr marL="173990" marR="0">
              <a:spcBef>
                <a:spcPts val="0"/>
              </a:spcBef>
              <a:tabLst>
                <a:tab pos="800100" algn="l"/>
                <a:tab pos="1828800" algn="l"/>
                <a:tab pos="3429000" algn="l"/>
                <a:tab pos="5943600" algn="r"/>
              </a:tabLst>
            </a:pPr>
            <a:r>
              <a:rPr lang="en-US" sz="1600" dirty="0">
                <a:effectLst/>
                <a:ea typeface="MS Mincho" panose="02020609040205080304" pitchFamily="49" charset="-128"/>
                <a:cs typeface="Arial" panose="020B0604020202020204" pitchFamily="34" charset="0"/>
              </a:rPr>
              <a:t>I/we will be attending:</a:t>
            </a:r>
          </a:p>
          <a:p>
            <a:pPr marL="571500" marR="0" lvl="0">
              <a:lnSpc>
                <a:spcPts val="2000"/>
              </a:lnSpc>
              <a:spcBef>
                <a:spcPts val="0"/>
              </a:spcBef>
              <a:spcAft>
                <a:spcPts val="0"/>
              </a:spcAft>
              <a:tabLst>
                <a:tab pos="914400" algn="l"/>
              </a:tabLst>
            </a:pPr>
            <a:r>
              <a:rPr lang="en-US" sz="1600" dirty="0">
                <a:effectLst/>
                <a:ea typeface="MS Mincho" panose="02020609040205080304" pitchFamily="49" charset="-128"/>
                <a:cs typeface="Arial" panose="020B0604020202020204" pitchFamily="34" charset="0"/>
                <a:sym typeface="Wingdings" panose="05000000000000000000" pitchFamily="2" charset="2"/>
              </a:rPr>
              <a:t>  </a:t>
            </a:r>
            <a:r>
              <a:rPr lang="en-US" sz="1600" dirty="0">
                <a:effectLst/>
                <a:latin typeface="Calibri" panose="020F0502020204030204" pitchFamily="34" charset="0"/>
                <a:ea typeface="MS Mincho" panose="02020609040205080304" pitchFamily="49" charset="-128"/>
                <a:cs typeface="Arial" panose="020B0604020202020204" pitchFamily="34" charset="0"/>
              </a:rPr>
              <a:t>Shabbat Gala Kosher Kiddush “To Go” Boxed Lunch 	Qty: _____</a:t>
            </a:r>
            <a:endParaRPr lang="en-US" sz="1600" dirty="0">
              <a:effectLst/>
              <a:latin typeface="Times New Roman" panose="02020603050405020304" pitchFamily="18" charset="0"/>
              <a:ea typeface="MS Mincho" panose="02020609040205080304" pitchFamily="49" charset="-128"/>
            </a:endParaRPr>
          </a:p>
          <a:p>
            <a:pPr marL="571500">
              <a:lnSpc>
                <a:spcPts val="2000"/>
              </a:lnSpc>
              <a:tabLst>
                <a:tab pos="914400" algn="l"/>
              </a:tabLst>
            </a:pPr>
            <a:r>
              <a:rPr lang="en-US" sz="1600" dirty="0">
                <a:effectLst/>
                <a:ea typeface="MS Mincho" panose="02020609040205080304" pitchFamily="49" charset="-128"/>
                <a:cs typeface="Arial" panose="020B0604020202020204" pitchFamily="34" charset="0"/>
                <a:sym typeface="Wingdings" panose="05000000000000000000" pitchFamily="2" charset="2"/>
              </a:rPr>
              <a:t>  </a:t>
            </a:r>
            <a:r>
              <a:rPr lang="en-US" sz="1600" dirty="0">
                <a:effectLst/>
                <a:latin typeface="Calibri" panose="020F0502020204030204" pitchFamily="34" charset="0"/>
                <a:ea typeface="MS Mincho" panose="02020609040205080304" pitchFamily="49" charset="-128"/>
                <a:cs typeface="Arial" panose="020B0604020202020204" pitchFamily="34" charset="0"/>
              </a:rPr>
              <a:t>Saturday Evening TI Trivia Game Night		Qty: _____</a:t>
            </a:r>
          </a:p>
          <a:p>
            <a:pPr marL="571500" marR="0" lvl="0">
              <a:lnSpc>
                <a:spcPts val="2000"/>
              </a:lnSpc>
              <a:spcBef>
                <a:spcPts val="0"/>
              </a:spcBef>
              <a:spcAft>
                <a:spcPts val="0"/>
              </a:spcAft>
              <a:tabLst>
                <a:tab pos="914400" algn="l"/>
              </a:tabLst>
            </a:pPr>
            <a:r>
              <a:rPr lang="en-US" sz="1600" dirty="0">
                <a:effectLst/>
                <a:ea typeface="MS Mincho" panose="02020609040205080304" pitchFamily="49" charset="-128"/>
                <a:cs typeface="Arial" panose="020B0604020202020204" pitchFamily="34" charset="0"/>
                <a:sym typeface="Wingdings" panose="05000000000000000000" pitchFamily="2" charset="2"/>
              </a:rPr>
              <a:t>  </a:t>
            </a:r>
            <a:r>
              <a:rPr lang="en-US" sz="1600" dirty="0">
                <a:effectLst/>
                <a:latin typeface="Calibri" panose="020F0502020204030204" pitchFamily="34" charset="0"/>
                <a:ea typeface="MS Mincho" panose="02020609040205080304" pitchFamily="49" charset="-128"/>
                <a:cs typeface="Arial" panose="020B0604020202020204" pitchFamily="34" charset="0"/>
              </a:rPr>
              <a:t>Sunday Morning Speaker Talk 			Qty: _____</a:t>
            </a:r>
          </a:p>
          <a:p>
            <a:pPr marL="571500" marR="0" lvl="0">
              <a:lnSpc>
                <a:spcPts val="2000"/>
              </a:lnSpc>
              <a:spcBef>
                <a:spcPts val="0"/>
              </a:spcBef>
              <a:spcAft>
                <a:spcPts val="0"/>
              </a:spcAft>
              <a:tabLst>
                <a:tab pos="914400" algn="l"/>
              </a:tabLst>
            </a:pPr>
            <a:r>
              <a:rPr lang="en-US" sz="1600" dirty="0">
                <a:effectLst/>
                <a:ea typeface="MS Mincho" panose="02020609040205080304" pitchFamily="49" charset="-128"/>
                <a:cs typeface="Arial" panose="020B0604020202020204" pitchFamily="34" charset="0"/>
                <a:sym typeface="Wingdings" panose="05000000000000000000" pitchFamily="2" charset="2"/>
              </a:rPr>
              <a:t>  </a:t>
            </a:r>
            <a:r>
              <a:rPr lang="en-US" sz="1600" dirty="0">
                <a:latin typeface="Calibri" panose="020F0502020204030204" pitchFamily="34" charset="0"/>
                <a:ea typeface="MS Mincho" panose="02020609040205080304" pitchFamily="49" charset="-128"/>
                <a:cs typeface="Arial" panose="020B0604020202020204" pitchFamily="34" charset="0"/>
              </a:rPr>
              <a:t>Sunday Morning </a:t>
            </a:r>
            <a:r>
              <a:rPr lang="en-US" sz="1600" dirty="0">
                <a:effectLst/>
                <a:latin typeface="Calibri" panose="020F0502020204030204" pitchFamily="34" charset="0"/>
                <a:ea typeface="MS Mincho" panose="02020609040205080304" pitchFamily="49" charset="-128"/>
                <a:cs typeface="Arial" panose="020B0604020202020204" pitchFamily="34" charset="0"/>
              </a:rPr>
              <a:t>Take-Home Boxed Bagel Brunch	Qty: _____</a:t>
            </a:r>
          </a:p>
          <a:p>
            <a:pPr marL="173990" marR="0">
              <a:spcBef>
                <a:spcPts val="600"/>
              </a:spcBef>
              <a:tabLst>
                <a:tab pos="800100" algn="l"/>
                <a:tab pos="1828800" algn="l"/>
                <a:tab pos="3429000" algn="l"/>
                <a:tab pos="5943600" algn="r"/>
              </a:tabLst>
            </a:pPr>
            <a:r>
              <a:rPr lang="en-US" sz="1600" dirty="0">
                <a:effectLst/>
                <a:ea typeface="MS Mincho" panose="02020609040205080304" pitchFamily="49" charset="-128"/>
                <a:cs typeface="Arial" panose="020B0604020202020204" pitchFamily="34" charset="0"/>
              </a:rPr>
              <a:t>Brotherhood Weekend Sponsorship:</a:t>
            </a:r>
            <a:endParaRPr lang="en-US" sz="1600" dirty="0">
              <a:effectLst/>
              <a:ea typeface="MS Mincho" panose="02020609040205080304" pitchFamily="49" charset="-128"/>
            </a:endParaRPr>
          </a:p>
          <a:p>
            <a:pPr marL="173990" marR="0" indent="457200" algn="ctr">
              <a:spcBef>
                <a:spcPts val="0"/>
              </a:spcBef>
              <a:spcAft>
                <a:spcPts val="600"/>
              </a:spcAft>
              <a:tabLst>
                <a:tab pos="1828800" algn="l"/>
              </a:tabLst>
            </a:pPr>
            <a:r>
              <a:rPr lang="en-US" sz="2000" dirty="0">
                <a:effectLst/>
                <a:ea typeface="MS Mincho" panose="02020609040205080304" pitchFamily="49" charset="-128"/>
                <a:cs typeface="Arial" panose="020B0604020202020204" pitchFamily="34" charset="0"/>
                <a:sym typeface="Wingdings" panose="05000000000000000000" pitchFamily="2" charset="2"/>
              </a:rPr>
              <a:t>  </a:t>
            </a:r>
            <a:r>
              <a:rPr lang="en-US" sz="1600" dirty="0">
                <a:effectLst/>
                <a:ea typeface="MS Mincho" panose="02020609040205080304" pitchFamily="49" charset="-128"/>
                <a:cs typeface="Arial" panose="020B0604020202020204" pitchFamily="34" charset="0"/>
              </a:rPr>
              <a:t>$36 Supporter 	</a:t>
            </a:r>
            <a:r>
              <a:rPr lang="en-US" sz="1600" dirty="0">
                <a:effectLst/>
                <a:ea typeface="MS Mincho" panose="02020609040205080304" pitchFamily="49" charset="-128"/>
                <a:cs typeface="Arial" panose="020B0604020202020204" pitchFamily="34" charset="0"/>
                <a:sym typeface="Wingdings" panose="05000000000000000000" pitchFamily="2" charset="2"/>
              </a:rPr>
              <a:t> </a:t>
            </a:r>
            <a:r>
              <a:rPr lang="en-US" sz="2000" dirty="0">
                <a:effectLst/>
                <a:ea typeface="MS Mincho" panose="02020609040205080304" pitchFamily="49" charset="-128"/>
                <a:cs typeface="Arial" panose="020B0604020202020204" pitchFamily="34" charset="0"/>
                <a:sym typeface="Wingdings" panose="05000000000000000000" pitchFamily="2" charset="2"/>
              </a:rPr>
              <a:t> </a:t>
            </a:r>
            <a:r>
              <a:rPr lang="en-US" sz="1600" dirty="0">
                <a:effectLst/>
                <a:ea typeface="MS Mincho" panose="02020609040205080304" pitchFamily="49" charset="-128"/>
                <a:cs typeface="Arial" panose="020B0604020202020204" pitchFamily="34" charset="0"/>
              </a:rPr>
              <a:t>$54 Sponsor 	</a:t>
            </a:r>
            <a:r>
              <a:rPr lang="en-US" sz="1600" dirty="0">
                <a:effectLst/>
                <a:ea typeface="MS Mincho" panose="02020609040205080304" pitchFamily="49" charset="-128"/>
                <a:cs typeface="Arial" panose="020B0604020202020204" pitchFamily="34" charset="0"/>
                <a:sym typeface="Wingdings" panose="05000000000000000000" pitchFamily="2" charset="2"/>
              </a:rPr>
              <a:t> </a:t>
            </a:r>
            <a:r>
              <a:rPr lang="en-US" sz="2000" dirty="0">
                <a:effectLst/>
                <a:ea typeface="MS Mincho" panose="02020609040205080304" pitchFamily="49" charset="-128"/>
                <a:cs typeface="Arial" panose="020B0604020202020204" pitchFamily="34" charset="0"/>
                <a:sym typeface="Wingdings" panose="05000000000000000000" pitchFamily="2" charset="2"/>
              </a:rPr>
              <a:t> </a:t>
            </a:r>
            <a:r>
              <a:rPr lang="en-US" sz="1600" dirty="0">
                <a:effectLst/>
                <a:ea typeface="MS Mincho" panose="02020609040205080304" pitchFamily="49" charset="-128"/>
                <a:cs typeface="Arial" panose="020B0604020202020204" pitchFamily="34" charset="0"/>
              </a:rPr>
              <a:t>$108 Patron</a:t>
            </a:r>
          </a:p>
          <a:p>
            <a:pPr marL="173990" marR="0">
              <a:spcBef>
                <a:spcPts val="0"/>
              </a:spcBef>
              <a:spcAft>
                <a:spcPts val="600"/>
              </a:spcAft>
              <a:tabLst>
                <a:tab pos="800100" algn="l"/>
                <a:tab pos="1828800" algn="l"/>
                <a:tab pos="3429000" algn="l"/>
                <a:tab pos="5943600" algn="r"/>
              </a:tabLst>
            </a:pPr>
            <a:r>
              <a:rPr lang="en-US" sz="1600" dirty="0">
                <a:effectLst/>
                <a:ea typeface="MS Mincho" panose="02020609040205080304" pitchFamily="49" charset="-128"/>
                <a:cs typeface="Arial" panose="020B0604020202020204" pitchFamily="34" charset="0"/>
              </a:rPr>
              <a:t>Special </a:t>
            </a:r>
            <a:r>
              <a:rPr lang="en-US" sz="1600" dirty="0">
                <a:ea typeface="MS Mincho" panose="02020609040205080304" pitchFamily="49" charset="-128"/>
                <a:cs typeface="Arial" panose="020B0604020202020204" pitchFamily="34" charset="0"/>
              </a:rPr>
              <a:t>D</a:t>
            </a:r>
            <a:r>
              <a:rPr lang="en-US" sz="1600" dirty="0">
                <a:effectLst/>
                <a:ea typeface="MS Mincho" panose="02020609040205080304" pitchFamily="49" charset="-128"/>
                <a:cs typeface="Arial" panose="020B0604020202020204" pitchFamily="34" charset="0"/>
              </a:rPr>
              <a:t>onation to Bob </a:t>
            </a:r>
            <a:r>
              <a:rPr lang="en-US" sz="1600" dirty="0" err="1">
                <a:effectLst/>
                <a:ea typeface="MS Mincho" panose="02020609040205080304" pitchFamily="49" charset="-128"/>
                <a:cs typeface="Arial" panose="020B0604020202020204" pitchFamily="34" charset="0"/>
              </a:rPr>
              <a:t>Zeitsiff</a:t>
            </a:r>
            <a:r>
              <a:rPr lang="en-US" sz="1600" dirty="0">
                <a:effectLst/>
                <a:ea typeface="MS Mincho" panose="02020609040205080304" pitchFamily="49" charset="-128"/>
                <a:cs typeface="Arial" panose="020B0604020202020204" pitchFamily="34" charset="0"/>
              </a:rPr>
              <a:t> Scholar-in-Residence Endowment Fund:  $ 	</a:t>
            </a:r>
            <a:r>
              <a:rPr lang="en-US" sz="1600" u="sng" dirty="0">
                <a:effectLst/>
                <a:ea typeface="MS Mincho" panose="02020609040205080304" pitchFamily="49" charset="-128"/>
                <a:cs typeface="Arial" panose="020B0604020202020204" pitchFamily="34" charset="0"/>
              </a:rPr>
              <a:t>	</a:t>
            </a:r>
            <a:endParaRPr lang="en-US" sz="1600" dirty="0">
              <a:effectLst/>
              <a:ea typeface="MS Mincho" panose="02020609040205080304" pitchFamily="49" charset="-128"/>
            </a:endParaRPr>
          </a:p>
          <a:p>
            <a:pPr marL="173990" marR="0">
              <a:spcBef>
                <a:spcPts val="0"/>
              </a:spcBef>
              <a:spcAft>
                <a:spcPts val="600"/>
              </a:spcAft>
              <a:tabLst>
                <a:tab pos="2063750" algn="l"/>
                <a:tab pos="3200400" algn="l"/>
                <a:tab pos="5486400" algn="r"/>
              </a:tabLst>
            </a:pPr>
            <a:r>
              <a:rPr lang="en-US" sz="1600" dirty="0">
                <a:effectLst/>
                <a:ea typeface="MS Mincho" panose="02020609040205080304" pitchFamily="49" charset="-128"/>
                <a:cs typeface="Times New Roman" panose="02020603050405020304" pitchFamily="18" charset="0"/>
              </a:rPr>
              <a:t>Check enclosed? 	</a:t>
            </a:r>
            <a:r>
              <a:rPr lang="en-US" sz="2000" dirty="0">
                <a:effectLst/>
                <a:ea typeface="MS Mincho" panose="02020609040205080304" pitchFamily="49" charset="-128"/>
                <a:cs typeface="Arial" panose="020B0604020202020204" pitchFamily="34" charset="0"/>
                <a:sym typeface="Wingdings" panose="05000000000000000000" pitchFamily="2" charset="2"/>
              </a:rPr>
              <a:t> </a:t>
            </a:r>
            <a:r>
              <a:rPr lang="en-US" sz="1600" dirty="0">
                <a:effectLst/>
                <a:ea typeface="MS Mincho" panose="02020609040205080304" pitchFamily="49" charset="-128"/>
                <a:cs typeface="Times New Roman" panose="02020603050405020304" pitchFamily="18" charset="0"/>
              </a:rPr>
              <a:t>Yes   </a:t>
            </a:r>
            <a:r>
              <a:rPr lang="en-US" sz="2000" dirty="0">
                <a:effectLst/>
                <a:ea typeface="MS Mincho" panose="02020609040205080304" pitchFamily="49" charset="-128"/>
                <a:cs typeface="Arial" panose="020B0604020202020204" pitchFamily="34" charset="0"/>
                <a:sym typeface="Wingdings" panose="05000000000000000000" pitchFamily="2" charset="2"/>
              </a:rPr>
              <a:t> </a:t>
            </a:r>
            <a:r>
              <a:rPr lang="en-US" sz="1600" dirty="0">
                <a:effectLst/>
                <a:ea typeface="MS Mincho" panose="02020609040205080304" pitchFamily="49" charset="-128"/>
                <a:cs typeface="Times New Roman" panose="02020603050405020304" pitchFamily="18" charset="0"/>
              </a:rPr>
              <a:t>No	Total Enclosed: $ </a:t>
            </a:r>
            <a:r>
              <a:rPr lang="en-US" sz="1600" u="sng" dirty="0">
                <a:effectLst/>
                <a:ea typeface="MS Mincho" panose="02020609040205080304" pitchFamily="49" charset="-128"/>
                <a:cs typeface="Times New Roman" panose="02020603050405020304" pitchFamily="18" charset="0"/>
              </a:rPr>
              <a:t>		</a:t>
            </a:r>
            <a:endParaRPr lang="en-US" sz="1600" dirty="0">
              <a:effectLst/>
              <a:ea typeface="MS Mincho" panose="02020609040205080304" pitchFamily="49" charset="-128"/>
            </a:endParaRPr>
          </a:p>
          <a:p>
            <a:pPr marL="173990" marR="0" algn="ctr">
              <a:spcBef>
                <a:spcPts val="0"/>
              </a:spcBef>
              <a:spcAft>
                <a:spcPts val="1200"/>
              </a:spcAft>
              <a:tabLst>
                <a:tab pos="800100" algn="l"/>
                <a:tab pos="1828800" algn="l"/>
                <a:tab pos="3200400" algn="l"/>
                <a:tab pos="5486400" algn="r"/>
              </a:tabLst>
            </a:pPr>
            <a:r>
              <a:rPr lang="en-US" sz="1600" i="1" dirty="0">
                <a:effectLst/>
                <a:ea typeface="MS Mincho" panose="02020609040205080304" pitchFamily="49" charset="-128"/>
                <a:cs typeface="Times New Roman" panose="02020603050405020304" pitchFamily="18" charset="0"/>
              </a:rPr>
              <a:t>Please make checks payable to Temple Israel Brotherhood</a:t>
            </a:r>
            <a:r>
              <a:rPr lang="en-US" sz="1600" i="1" dirty="0">
                <a:effectLst/>
                <a:ea typeface="MS Mincho" panose="02020609040205080304" pitchFamily="49" charset="-128"/>
              </a:rPr>
              <a:t>.</a:t>
            </a:r>
            <a:endParaRPr lang="en-US" sz="1600" dirty="0">
              <a:effectLst/>
              <a:ea typeface="MS Mincho" panose="02020609040205080304" pitchFamily="49" charset="-128"/>
            </a:endParaRPr>
          </a:p>
        </p:txBody>
      </p:sp>
      <p:sp>
        <p:nvSpPr>
          <p:cNvPr id="15" name="TextBox 14">
            <a:extLst>
              <a:ext uri="{FF2B5EF4-FFF2-40B4-BE49-F238E27FC236}">
                <a16:creationId xmlns:a16="http://schemas.microsoft.com/office/drawing/2014/main" id="{3B924298-DFE4-49D0-B9AD-A3364D9178F2}"/>
              </a:ext>
            </a:extLst>
          </p:cNvPr>
          <p:cNvSpPr txBox="1"/>
          <p:nvPr/>
        </p:nvSpPr>
        <p:spPr>
          <a:xfrm>
            <a:off x="-27321" y="1837759"/>
            <a:ext cx="7772400" cy="1778051"/>
          </a:xfrm>
          <a:prstGeom prst="rect">
            <a:avLst/>
          </a:prstGeom>
          <a:noFill/>
        </p:spPr>
        <p:txBody>
          <a:bodyPr wrap="square">
            <a:spAutoFit/>
          </a:bodyPr>
          <a:lstStyle/>
          <a:p>
            <a:pPr marL="627063" marR="0" lvl="0" indent="-222250">
              <a:lnSpc>
                <a:spcPts val="1600"/>
              </a:lnSpc>
              <a:spcBef>
                <a:spcPts val="0"/>
              </a:spcBef>
              <a:spcAft>
                <a:spcPts val="0"/>
              </a:spcAft>
              <a:buFont typeface="Arial" panose="020B0604020202020204" pitchFamily="34" charset="0"/>
              <a:buChar char="•"/>
              <a:tabLst>
                <a:tab pos="627063" algn="l"/>
              </a:tabLst>
            </a:pPr>
            <a:r>
              <a:rPr lang="en-US" sz="1600" dirty="0">
                <a:effectLst/>
                <a:ea typeface="MS Mincho" panose="02020609040205080304" pitchFamily="49" charset="-128"/>
                <a:cs typeface="Arial" panose="020B0604020202020204" pitchFamily="34" charset="0"/>
              </a:rPr>
              <a:t>Shabbat Gala Kosher Kiddush “To Go” Boxed Lunch </a:t>
            </a:r>
            <a:r>
              <a:rPr lang="en-US" sz="1600" i="1" dirty="0">
                <a:effectLst/>
                <a:ea typeface="MS Mincho" panose="02020609040205080304" pitchFamily="49" charset="-128"/>
                <a:cs typeface="Arial" panose="020B0604020202020204" pitchFamily="34" charset="0"/>
              </a:rPr>
              <a:t>(free – but RSVP required!)</a:t>
            </a:r>
            <a:endParaRPr lang="en-US" sz="1600" i="1" dirty="0">
              <a:effectLst/>
              <a:ea typeface="MS Mincho" panose="02020609040205080304" pitchFamily="49" charset="-128"/>
            </a:endParaRPr>
          </a:p>
          <a:p>
            <a:pPr marL="627063" indent="-222250">
              <a:lnSpc>
                <a:spcPts val="1600"/>
              </a:lnSpc>
              <a:buFont typeface="Arial" panose="020B0604020202020204" pitchFamily="34" charset="0"/>
              <a:buChar char="•"/>
              <a:tabLst>
                <a:tab pos="627063" algn="l"/>
              </a:tabLst>
            </a:pPr>
            <a:r>
              <a:rPr lang="en-US" sz="1600" dirty="0">
                <a:effectLst/>
                <a:ea typeface="MS Mincho" panose="02020609040205080304" pitchFamily="49" charset="-128"/>
                <a:cs typeface="Arial" panose="020B0604020202020204" pitchFamily="34" charset="0"/>
              </a:rPr>
              <a:t>Saturday Evening TI Trivia Game Night </a:t>
            </a:r>
            <a:r>
              <a:rPr lang="en-US" sz="1600" i="1" dirty="0">
                <a:effectLst/>
                <a:ea typeface="MS Mincho" panose="02020609040205080304" pitchFamily="49" charset="-128"/>
                <a:cs typeface="Arial" panose="020B0604020202020204" pitchFamily="34" charset="0"/>
              </a:rPr>
              <a:t>(free – but RSVP required!)</a:t>
            </a:r>
            <a:endParaRPr lang="en-US" sz="1600" dirty="0">
              <a:effectLst/>
              <a:ea typeface="MS Mincho" panose="02020609040205080304" pitchFamily="49" charset="-128"/>
              <a:cs typeface="Arial" panose="020B0604020202020204" pitchFamily="34" charset="0"/>
            </a:endParaRPr>
          </a:p>
          <a:p>
            <a:pPr marL="627063" marR="0" lvl="0" indent="-222250">
              <a:lnSpc>
                <a:spcPts val="1600"/>
              </a:lnSpc>
              <a:spcBef>
                <a:spcPts val="0"/>
              </a:spcBef>
              <a:spcAft>
                <a:spcPts val="0"/>
              </a:spcAft>
              <a:buFont typeface="Arial" panose="020B0604020202020204" pitchFamily="34" charset="0"/>
              <a:buChar char="•"/>
              <a:tabLst>
                <a:tab pos="627063" algn="l"/>
              </a:tabLst>
            </a:pPr>
            <a:r>
              <a:rPr lang="en-US" sz="1600" dirty="0">
                <a:effectLst/>
                <a:ea typeface="MS Mincho" panose="02020609040205080304" pitchFamily="49" charset="-128"/>
                <a:cs typeface="Arial" panose="020B0604020202020204" pitchFamily="34" charset="0"/>
              </a:rPr>
              <a:t>Sunday Morning </a:t>
            </a:r>
            <a:r>
              <a:rPr lang="en-US" sz="1600" dirty="0">
                <a:ea typeface="MS Mincho" panose="02020609040205080304" pitchFamily="49" charset="-128"/>
                <a:cs typeface="Arial" panose="020B0604020202020204" pitchFamily="34" charset="0"/>
              </a:rPr>
              <a:t>Speaker Talk</a:t>
            </a:r>
          </a:p>
          <a:p>
            <a:pPr marL="627063" marR="0" lvl="0" indent="-222250">
              <a:lnSpc>
                <a:spcPts val="1600"/>
              </a:lnSpc>
              <a:spcBef>
                <a:spcPts val="0"/>
              </a:spcBef>
              <a:spcAft>
                <a:spcPts val="0"/>
              </a:spcAft>
              <a:buFont typeface="Arial" panose="020B0604020202020204" pitchFamily="34" charset="0"/>
              <a:buChar char="•"/>
              <a:tabLst>
                <a:tab pos="627063" algn="l"/>
              </a:tabLst>
            </a:pPr>
            <a:r>
              <a:rPr lang="en-US" sz="1600" dirty="0">
                <a:ea typeface="MS Mincho" panose="02020609040205080304" pitchFamily="49" charset="-128"/>
                <a:cs typeface="Arial" panose="020B0604020202020204" pitchFamily="34" charset="0"/>
              </a:rPr>
              <a:t>Sunday Morning </a:t>
            </a:r>
            <a:r>
              <a:rPr lang="en-US" sz="1600" dirty="0">
                <a:effectLst/>
                <a:ea typeface="MS Mincho" panose="02020609040205080304" pitchFamily="49" charset="-128"/>
                <a:cs typeface="Arial" panose="020B0604020202020204" pitchFamily="34" charset="0"/>
              </a:rPr>
              <a:t>Take-Home Boxed Bagel Brunch </a:t>
            </a:r>
            <a:r>
              <a:rPr lang="en-US" sz="1600" i="1" dirty="0">
                <a:effectLst/>
                <a:ea typeface="MS Mincho" panose="02020609040205080304" pitchFamily="49" charset="-128"/>
                <a:cs typeface="Arial" panose="020B0604020202020204" pitchFamily="34" charset="0"/>
              </a:rPr>
              <a:t>(</a:t>
            </a:r>
            <a:r>
              <a:rPr lang="en-US" sz="1600" i="1" dirty="0">
                <a:ea typeface="MS Mincho" panose="02020609040205080304" pitchFamily="49" charset="-128"/>
                <a:cs typeface="Arial" panose="020B0604020202020204" pitchFamily="34" charset="0"/>
              </a:rPr>
              <a:t>$10 per person, $15 per couple)</a:t>
            </a:r>
            <a:endParaRPr lang="en-US" sz="1600" i="1" dirty="0">
              <a:effectLst/>
              <a:ea typeface="MS Mincho" panose="02020609040205080304" pitchFamily="49" charset="-128"/>
              <a:cs typeface="Arial" panose="020B0604020202020204" pitchFamily="34" charset="0"/>
            </a:endParaRPr>
          </a:p>
          <a:p>
            <a:pPr marL="914400" marR="0" lvl="0" indent="-342900">
              <a:spcBef>
                <a:spcPts val="0"/>
              </a:spcBef>
              <a:spcAft>
                <a:spcPts val="0"/>
              </a:spcAft>
              <a:buFont typeface="Wingdings" panose="05000000000000000000" pitchFamily="2" charset="2"/>
              <a:buChar char="q"/>
              <a:tabLst>
                <a:tab pos="914400" algn="l"/>
              </a:tabLst>
            </a:pPr>
            <a:endParaRPr lang="en-US" sz="900" dirty="0">
              <a:effectLst/>
              <a:latin typeface="Times New Roman" panose="02020603050405020304" pitchFamily="18" charset="0"/>
              <a:ea typeface="MS Mincho" panose="02020609040205080304" pitchFamily="49" charset="-128"/>
            </a:endParaRPr>
          </a:p>
          <a:p>
            <a:pPr marL="0" marR="0" algn="ctr">
              <a:lnSpc>
                <a:spcPts val="1700"/>
              </a:lnSpc>
              <a:spcBef>
                <a:spcPts val="0"/>
              </a:spcBef>
              <a:spcAft>
                <a:spcPts val="0"/>
              </a:spcAft>
            </a:pPr>
            <a:r>
              <a:rPr lang="en-US" sz="1800" b="1" i="1" dirty="0">
                <a:effectLst/>
                <a:latin typeface="Calibri" panose="020F0502020204030204" pitchFamily="34" charset="0"/>
                <a:ea typeface="MS Mincho" panose="02020609040205080304" pitchFamily="49" charset="-128"/>
                <a:cs typeface="Times New Roman" panose="02020603050405020304" pitchFamily="18" charset="0"/>
              </a:rPr>
              <a:t>Reservations must be made no later than January 3</a:t>
            </a:r>
            <a:r>
              <a:rPr lang="en-US" sz="1800" b="1" i="1" baseline="30000" dirty="0">
                <a:effectLst/>
                <a:latin typeface="Calibri" panose="020F0502020204030204" pitchFamily="34" charset="0"/>
                <a:ea typeface="MS Mincho" panose="02020609040205080304" pitchFamily="49" charset="-128"/>
                <a:cs typeface="Times New Roman" panose="02020603050405020304" pitchFamily="18" charset="0"/>
              </a:rPr>
              <a:t>rd</a:t>
            </a:r>
            <a:r>
              <a:rPr lang="en-US" sz="1800" b="1" i="1" dirty="0">
                <a:effectLst/>
                <a:latin typeface="Calibri" panose="020F0502020204030204" pitchFamily="34" charset="0"/>
                <a:ea typeface="MS Mincho" panose="02020609040205080304" pitchFamily="49" charset="-128"/>
                <a:cs typeface="Times New Roman" panose="02020603050405020304" pitchFamily="18" charset="0"/>
              </a:rPr>
              <a:t> to purchase enough </a:t>
            </a:r>
            <a:br>
              <a:rPr lang="en-US" sz="1800" b="1" i="1" dirty="0">
                <a:effectLst/>
                <a:latin typeface="Calibri" panose="020F0502020204030204" pitchFamily="34" charset="0"/>
                <a:ea typeface="MS Mincho" panose="02020609040205080304" pitchFamily="49" charset="-128"/>
                <a:cs typeface="Times New Roman" panose="02020603050405020304" pitchFamily="18" charset="0"/>
              </a:rPr>
            </a:br>
            <a:r>
              <a:rPr lang="en-US" sz="1800" b="1" i="1" dirty="0">
                <a:effectLst/>
                <a:latin typeface="Calibri" panose="020F0502020204030204" pitchFamily="34" charset="0"/>
                <a:ea typeface="MS Mincho" panose="02020609040205080304" pitchFamily="49" charset="-128"/>
                <a:cs typeface="Times New Roman" panose="02020603050405020304" pitchFamily="18" charset="0"/>
              </a:rPr>
              <a:t>boxed meals. Use the form below or make your reservation online at www.tisharon.org/brotherhoodweekend</a:t>
            </a:r>
          </a:p>
        </p:txBody>
      </p:sp>
      <p:sp>
        <p:nvSpPr>
          <p:cNvPr id="12" name="TextBox 11">
            <a:extLst>
              <a:ext uri="{FF2B5EF4-FFF2-40B4-BE49-F238E27FC236}">
                <a16:creationId xmlns:a16="http://schemas.microsoft.com/office/drawing/2014/main" id="{0DAF4500-FC72-4EDB-9303-7106FBD9517B}"/>
              </a:ext>
            </a:extLst>
          </p:cNvPr>
          <p:cNvSpPr txBox="1"/>
          <p:nvPr/>
        </p:nvSpPr>
        <p:spPr>
          <a:xfrm>
            <a:off x="4953" y="3572933"/>
            <a:ext cx="7765915" cy="400111"/>
          </a:xfrm>
          <a:prstGeom prst="rect">
            <a:avLst/>
          </a:prstGeom>
          <a:solidFill>
            <a:schemeClr val="tx1">
              <a:lumMod val="65000"/>
              <a:lumOff val="35000"/>
            </a:schemeClr>
          </a:solidFill>
          <a:ln>
            <a:noFill/>
          </a:ln>
        </p:spPr>
        <p:txBody>
          <a:bodyPr wrap="square" lIns="182880" tIns="91440" rIns="182880" bIns="91440" anchor="ctr" anchorCtr="0">
            <a:noAutofit/>
          </a:bodyPr>
          <a:lstStyle>
            <a:defPPr>
              <a:defRPr lang="en-US"/>
            </a:defPPr>
            <a:lvl1pPr>
              <a:defRPr sz="1700" b="1">
                <a:ea typeface="Times New Roman" panose="02020603050405020304" pitchFamily="18" charset="0"/>
              </a:defRPr>
            </a:lvl1pPr>
          </a:lstStyle>
          <a:p>
            <a:pPr algn="ctr"/>
            <a:r>
              <a:rPr lang="en-US" sz="2800" dirty="0">
                <a:solidFill>
                  <a:schemeClr val="bg1"/>
                </a:solidFill>
                <a:cs typeface="Arial" panose="020B0604020202020204" pitchFamily="34" charset="0"/>
              </a:rPr>
              <a:t>Sponsorship &amp; Donation Opportunities </a:t>
            </a:r>
          </a:p>
        </p:txBody>
      </p:sp>
      <p:sp>
        <p:nvSpPr>
          <p:cNvPr id="14" name="TextBox 13">
            <a:extLst>
              <a:ext uri="{FF2B5EF4-FFF2-40B4-BE49-F238E27FC236}">
                <a16:creationId xmlns:a16="http://schemas.microsoft.com/office/drawing/2014/main" id="{7D88FCC5-840F-4504-A676-CD63F6FF4AE1}"/>
              </a:ext>
            </a:extLst>
          </p:cNvPr>
          <p:cNvSpPr txBox="1"/>
          <p:nvPr/>
        </p:nvSpPr>
        <p:spPr>
          <a:xfrm>
            <a:off x="-27321" y="4039483"/>
            <a:ext cx="7772400" cy="1531830"/>
          </a:xfrm>
          <a:prstGeom prst="rect">
            <a:avLst/>
          </a:prstGeom>
          <a:noFill/>
        </p:spPr>
        <p:txBody>
          <a:bodyPr wrap="square">
            <a:spAutoFit/>
          </a:bodyPr>
          <a:lstStyle/>
          <a:p>
            <a:pPr marL="627063" marR="0" lvl="0" indent="-222250">
              <a:lnSpc>
                <a:spcPts val="1600"/>
              </a:lnSpc>
              <a:spcBef>
                <a:spcPts val="0"/>
              </a:spcBef>
              <a:spcAft>
                <a:spcPts val="0"/>
              </a:spcAft>
              <a:buFont typeface="Arial" panose="020B0604020202020204" pitchFamily="34" charset="0"/>
              <a:buChar char="•"/>
              <a:tabLst>
                <a:tab pos="627063" algn="l"/>
              </a:tabLst>
            </a:pPr>
            <a:r>
              <a:rPr lang="en-US" sz="1600" dirty="0">
                <a:effectLst/>
                <a:latin typeface="Calibri" panose="020F0502020204030204" pitchFamily="34" charset="0"/>
                <a:ea typeface="MS Mincho" panose="02020609040205080304" pitchFamily="49" charset="-128"/>
                <a:cs typeface="Arial" panose="020B0604020202020204" pitchFamily="34" charset="0"/>
              </a:rPr>
              <a:t>$36 Supporter </a:t>
            </a:r>
            <a:r>
              <a:rPr lang="en-US" sz="1600" i="1" dirty="0">
                <a:effectLst/>
                <a:latin typeface="Calibri" panose="020F0502020204030204" pitchFamily="34" charset="0"/>
                <a:ea typeface="MS Mincho" panose="02020609040205080304" pitchFamily="49" charset="-128"/>
                <a:cs typeface="Arial" panose="020B0604020202020204" pitchFamily="34" charset="0"/>
              </a:rPr>
              <a:t>(includes 1 Sunday brunch)</a:t>
            </a:r>
          </a:p>
          <a:p>
            <a:pPr marL="627063" marR="0" lvl="0" indent="-222250">
              <a:lnSpc>
                <a:spcPts val="1600"/>
              </a:lnSpc>
              <a:spcBef>
                <a:spcPts val="0"/>
              </a:spcBef>
              <a:spcAft>
                <a:spcPts val="0"/>
              </a:spcAft>
              <a:buFont typeface="Arial" panose="020B0604020202020204" pitchFamily="34" charset="0"/>
              <a:buChar char="•"/>
              <a:tabLst>
                <a:tab pos="627063" algn="l"/>
              </a:tabLst>
            </a:pPr>
            <a:r>
              <a:rPr lang="en-US" sz="1600" dirty="0">
                <a:effectLst/>
                <a:latin typeface="Calibri" panose="020F0502020204030204" pitchFamily="34" charset="0"/>
                <a:ea typeface="MS Mincho" panose="02020609040205080304" pitchFamily="49" charset="-128"/>
                <a:cs typeface="Arial" panose="020B0604020202020204" pitchFamily="34" charset="0"/>
              </a:rPr>
              <a:t>$54 Sponsor </a:t>
            </a:r>
            <a:r>
              <a:rPr lang="en-US" sz="1600" i="1" dirty="0">
                <a:effectLst/>
                <a:latin typeface="Calibri" panose="020F0502020204030204" pitchFamily="34" charset="0"/>
                <a:ea typeface="MS Mincho" panose="02020609040205080304" pitchFamily="49" charset="-128"/>
                <a:cs typeface="Arial" panose="020B0604020202020204" pitchFamily="34" charset="0"/>
              </a:rPr>
              <a:t>(includes 2 Sunday brunches)</a:t>
            </a:r>
            <a:endParaRPr lang="en-US" sz="1600" dirty="0">
              <a:effectLst/>
              <a:latin typeface="Calibri" panose="020F0502020204030204" pitchFamily="34" charset="0"/>
              <a:ea typeface="MS Mincho" panose="02020609040205080304" pitchFamily="49" charset="-128"/>
              <a:cs typeface="Arial" panose="020B0604020202020204" pitchFamily="34" charset="0"/>
            </a:endParaRPr>
          </a:p>
          <a:p>
            <a:pPr marL="627063" marR="0" lvl="0" indent="-222250">
              <a:lnSpc>
                <a:spcPts val="1600"/>
              </a:lnSpc>
              <a:spcBef>
                <a:spcPts val="0"/>
              </a:spcBef>
              <a:spcAft>
                <a:spcPts val="0"/>
              </a:spcAft>
              <a:buFont typeface="Arial" panose="020B0604020202020204" pitchFamily="34" charset="0"/>
              <a:buChar char="•"/>
              <a:tabLst>
                <a:tab pos="627063" algn="l"/>
              </a:tabLst>
            </a:pPr>
            <a:r>
              <a:rPr lang="en-US" sz="1600" dirty="0">
                <a:effectLst/>
                <a:latin typeface="Calibri" panose="020F0502020204030204" pitchFamily="34" charset="0"/>
                <a:ea typeface="MS Mincho" panose="02020609040205080304" pitchFamily="49" charset="-128"/>
                <a:cs typeface="Arial" panose="020B0604020202020204" pitchFamily="34" charset="0"/>
              </a:rPr>
              <a:t>$108 Patron </a:t>
            </a:r>
            <a:r>
              <a:rPr lang="en-US" sz="1600" i="1" dirty="0">
                <a:effectLst/>
                <a:latin typeface="Calibri" panose="020F0502020204030204" pitchFamily="34" charset="0"/>
                <a:ea typeface="MS Mincho" panose="02020609040205080304" pitchFamily="49" charset="-128"/>
                <a:cs typeface="Arial" panose="020B0604020202020204" pitchFamily="34" charset="0"/>
              </a:rPr>
              <a:t>(includes 2 Sunday brunches)</a:t>
            </a:r>
            <a:endParaRPr lang="en-US" sz="1600" dirty="0">
              <a:effectLst/>
              <a:latin typeface="Calibri" panose="020F0502020204030204" pitchFamily="34" charset="0"/>
              <a:ea typeface="MS Mincho" panose="02020609040205080304" pitchFamily="49" charset="-128"/>
              <a:cs typeface="Arial" panose="020B0604020202020204" pitchFamily="34" charset="0"/>
            </a:endParaRPr>
          </a:p>
          <a:p>
            <a:pPr marL="627063" indent="-222250">
              <a:lnSpc>
                <a:spcPts val="1600"/>
              </a:lnSpc>
              <a:buFont typeface="Arial" panose="020B0604020202020204" pitchFamily="34" charset="0"/>
              <a:buChar char="•"/>
              <a:tabLst>
                <a:tab pos="627063" algn="l"/>
              </a:tabLst>
            </a:pPr>
            <a:r>
              <a:rPr lang="en-US" sz="1600" dirty="0">
                <a:latin typeface="Calibri" panose="020F0502020204030204" pitchFamily="34" charset="0"/>
                <a:ea typeface="MS Mincho" panose="02020609040205080304" pitchFamily="49" charset="-128"/>
                <a:cs typeface="Arial" panose="020B0604020202020204" pitchFamily="34" charset="0"/>
              </a:rPr>
              <a:t>Special Donations to Robert </a:t>
            </a:r>
            <a:r>
              <a:rPr lang="en-US" sz="1600" dirty="0" err="1">
                <a:latin typeface="Calibri" panose="020F0502020204030204" pitchFamily="34" charset="0"/>
                <a:ea typeface="MS Mincho" panose="02020609040205080304" pitchFamily="49" charset="-128"/>
                <a:cs typeface="Arial" panose="020B0604020202020204" pitchFamily="34" charset="0"/>
              </a:rPr>
              <a:t>Zeitsiff</a:t>
            </a:r>
            <a:r>
              <a:rPr lang="en-US" sz="1600" dirty="0">
                <a:latin typeface="Calibri" panose="020F0502020204030204" pitchFamily="34" charset="0"/>
                <a:ea typeface="MS Mincho" panose="02020609040205080304" pitchFamily="49" charset="-128"/>
                <a:cs typeface="Arial" panose="020B0604020202020204" pitchFamily="34" charset="0"/>
              </a:rPr>
              <a:t> Scholar in Residence Fund</a:t>
            </a:r>
          </a:p>
          <a:p>
            <a:pPr marL="404813">
              <a:tabLst>
                <a:tab pos="627063" algn="l"/>
              </a:tabLst>
            </a:pPr>
            <a:endParaRPr lang="en-US" sz="1000" dirty="0">
              <a:latin typeface="Calibri" panose="020F0502020204030204" pitchFamily="34" charset="0"/>
              <a:ea typeface="MS Mincho" panose="02020609040205080304" pitchFamily="49" charset="-128"/>
              <a:cs typeface="Arial" panose="020B0604020202020204" pitchFamily="34" charset="0"/>
            </a:endParaRPr>
          </a:p>
          <a:p>
            <a:pPr marL="0" marR="0" algn="ctr">
              <a:lnSpc>
                <a:spcPts val="1700"/>
              </a:lnSpc>
              <a:spcBef>
                <a:spcPts val="0"/>
              </a:spcBef>
              <a:spcAft>
                <a:spcPts val="0"/>
              </a:spcAft>
            </a:pPr>
            <a:r>
              <a:rPr lang="en-US" sz="1800" b="1" i="1" dirty="0">
                <a:effectLst/>
                <a:latin typeface="Calibri" panose="020F0502020204030204" pitchFamily="34" charset="0"/>
                <a:ea typeface="MS Mincho" panose="02020609040205080304" pitchFamily="49" charset="-128"/>
                <a:cs typeface="Times New Roman" panose="02020603050405020304" pitchFamily="18" charset="0"/>
              </a:rPr>
              <a:t>Please make your sponsorship donations via check with payment using the </a:t>
            </a:r>
            <a:br>
              <a:rPr lang="en-US" sz="1800" b="1" i="1" dirty="0">
                <a:effectLst/>
                <a:latin typeface="Calibri" panose="020F0502020204030204" pitchFamily="34" charset="0"/>
                <a:ea typeface="MS Mincho" panose="02020609040205080304" pitchFamily="49" charset="-128"/>
                <a:cs typeface="Times New Roman" panose="02020603050405020304" pitchFamily="18" charset="0"/>
              </a:rPr>
            </a:br>
            <a:r>
              <a:rPr lang="en-US" sz="1800" b="1" i="1" dirty="0">
                <a:effectLst/>
                <a:latin typeface="Calibri" panose="020F0502020204030204" pitchFamily="34" charset="0"/>
                <a:ea typeface="MS Mincho" panose="02020609040205080304" pitchFamily="49" charset="-128"/>
                <a:cs typeface="Times New Roman" panose="02020603050405020304" pitchFamily="18" charset="0"/>
              </a:rPr>
              <a:t>form below, or online at www.tisharon.org/brotherhoodweekend</a:t>
            </a:r>
          </a:p>
        </p:txBody>
      </p:sp>
    </p:spTree>
    <p:extLst>
      <p:ext uri="{BB962C8B-B14F-4D97-AF65-F5344CB8AC3E}">
        <p14:creationId xmlns:p14="http://schemas.microsoft.com/office/powerpoint/2010/main" val="6739537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1351</TotalTime>
  <Words>707</Words>
  <Application>Microsoft Office PowerPoint</Application>
  <PresentationFormat>Custom</PresentationFormat>
  <Paragraphs>52</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Bauhaus 93</vt:lpstr>
      <vt:lpstr>Berlin Sans FB Demi</vt:lpstr>
      <vt:lpstr>Calibri</vt:lpstr>
      <vt:lpstr>Times New Roman</vt:lpstr>
      <vt:lpstr>Wingdings</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 Getz</dc:creator>
  <cp:lastModifiedBy>Michael Getz</cp:lastModifiedBy>
  <cp:revision>177</cp:revision>
  <cp:lastPrinted>2014-03-11T18:15:23Z</cp:lastPrinted>
  <dcterms:created xsi:type="dcterms:W3CDTF">2012-10-31T22:54:02Z</dcterms:created>
  <dcterms:modified xsi:type="dcterms:W3CDTF">2023-04-17T21:54:51Z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ProjectFull">
    <vt:lpwstr>C:\Users\Michael\Desktop\B'HOOD ACTIVE\Programs &amp; Event Materials\Brotherhood Weekend\2017\Brotherhood Shabbat 2016 Flyer.ppta</vt:lpwstr>
  </property>
  <property fmtid="{D5CDD505-2E9C-101B-9397-08002B2CF9AE}" pid="4" name="ArticulateGUID">
    <vt:lpwstr>FD7762FF-6E91-4476-ABE4-9100AC788271</vt:lpwstr>
  </property>
  <property fmtid="{D5CDD505-2E9C-101B-9397-08002B2CF9AE}" pid="5" name="ArticulatePath">
    <vt:lpwstr>Brotherhood Shabbat 2016 Flyer</vt:lpwstr>
  </property>
</Properties>
</file>