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12801600" cy="7772400"/>
  <p:notesSz cx="12045950" cy="70167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2CC"/>
    <a:srgbClr val="DAE3F3"/>
    <a:srgbClr val="B4C7E7"/>
    <a:srgbClr val="FAE9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0" d="100"/>
          <a:sy n="100" d="100"/>
        </p:scale>
        <p:origin x="19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1272011"/>
            <a:ext cx="9601200" cy="2705947"/>
          </a:xfrm>
        </p:spPr>
        <p:txBody>
          <a:bodyPr anchor="b"/>
          <a:lstStyle>
            <a:lvl1pPr algn="ctr">
              <a:defRPr sz="6300"/>
            </a:lvl1pPr>
          </a:lstStyle>
          <a:p>
            <a:r>
              <a:rPr lang="en-US"/>
              <a:t>Click to edit Master title style</a:t>
            </a:r>
            <a:endParaRPr lang="en-US" dirty="0"/>
          </a:p>
        </p:txBody>
      </p:sp>
      <p:sp>
        <p:nvSpPr>
          <p:cNvPr id="3" name="Subtitle 2"/>
          <p:cNvSpPr>
            <a:spLocks noGrp="1"/>
          </p:cNvSpPr>
          <p:nvPr>
            <p:ph type="subTitle" idx="1"/>
          </p:nvPr>
        </p:nvSpPr>
        <p:spPr>
          <a:xfrm>
            <a:off x="1600200" y="4082310"/>
            <a:ext cx="9601200" cy="1876530"/>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3683C89-9C25-48B2-9232-C04F22FFC4D2}"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EE740-C2B0-4AC2-9F1D-8C73C6267F26}" type="slidenum">
              <a:rPr lang="en-US" smtClean="0"/>
              <a:t>‹#›</a:t>
            </a:fld>
            <a:endParaRPr lang="en-US"/>
          </a:p>
        </p:txBody>
      </p:sp>
    </p:spTree>
    <p:extLst>
      <p:ext uri="{BB962C8B-B14F-4D97-AF65-F5344CB8AC3E}">
        <p14:creationId xmlns:p14="http://schemas.microsoft.com/office/powerpoint/2010/main" val="748441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683C89-9C25-48B2-9232-C04F22FFC4D2}"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EE740-C2B0-4AC2-9F1D-8C73C6267F26}" type="slidenum">
              <a:rPr lang="en-US" smtClean="0"/>
              <a:t>‹#›</a:t>
            </a:fld>
            <a:endParaRPr lang="en-US"/>
          </a:p>
        </p:txBody>
      </p:sp>
    </p:spTree>
    <p:extLst>
      <p:ext uri="{BB962C8B-B14F-4D97-AF65-F5344CB8AC3E}">
        <p14:creationId xmlns:p14="http://schemas.microsoft.com/office/powerpoint/2010/main" val="3374168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5" y="413808"/>
            <a:ext cx="2760345"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0" y="413808"/>
            <a:ext cx="8121015"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683C89-9C25-48B2-9232-C04F22FFC4D2}"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EE740-C2B0-4AC2-9F1D-8C73C6267F26}" type="slidenum">
              <a:rPr lang="en-US" smtClean="0"/>
              <a:t>‹#›</a:t>
            </a:fld>
            <a:endParaRPr lang="en-US"/>
          </a:p>
        </p:txBody>
      </p:sp>
    </p:spTree>
    <p:extLst>
      <p:ext uri="{BB962C8B-B14F-4D97-AF65-F5344CB8AC3E}">
        <p14:creationId xmlns:p14="http://schemas.microsoft.com/office/powerpoint/2010/main" val="4178449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683C89-9C25-48B2-9232-C04F22FFC4D2}"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EE740-C2B0-4AC2-9F1D-8C73C6267F26}" type="slidenum">
              <a:rPr lang="en-US" smtClean="0"/>
              <a:t>‹#›</a:t>
            </a:fld>
            <a:endParaRPr lang="en-US"/>
          </a:p>
        </p:txBody>
      </p:sp>
    </p:spTree>
    <p:extLst>
      <p:ext uri="{BB962C8B-B14F-4D97-AF65-F5344CB8AC3E}">
        <p14:creationId xmlns:p14="http://schemas.microsoft.com/office/powerpoint/2010/main" val="389275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1937704"/>
            <a:ext cx="11041380" cy="3233102"/>
          </a:xfrm>
        </p:spPr>
        <p:txBody>
          <a:bodyPr anchor="b"/>
          <a:lstStyle>
            <a:lvl1pPr>
              <a:defRPr sz="6300"/>
            </a:lvl1pPr>
          </a:lstStyle>
          <a:p>
            <a:r>
              <a:rPr lang="en-US"/>
              <a:t>Click to edit Master title style</a:t>
            </a:r>
            <a:endParaRPr lang="en-US" dirty="0"/>
          </a:p>
        </p:txBody>
      </p:sp>
      <p:sp>
        <p:nvSpPr>
          <p:cNvPr id="3" name="Text Placeholder 2"/>
          <p:cNvSpPr>
            <a:spLocks noGrp="1"/>
          </p:cNvSpPr>
          <p:nvPr>
            <p:ph type="body" idx="1"/>
          </p:nvPr>
        </p:nvSpPr>
        <p:spPr>
          <a:xfrm>
            <a:off x="873443" y="5201392"/>
            <a:ext cx="11041380" cy="1700212"/>
          </a:xfrm>
        </p:spPr>
        <p:txBody>
          <a:bodyPr/>
          <a:lstStyle>
            <a:lvl1pPr marL="0" indent="0">
              <a:buNone/>
              <a:defRPr sz="2520">
                <a:solidFill>
                  <a:schemeClr val="tx1">
                    <a:tint val="75000"/>
                  </a:schemeClr>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683C89-9C25-48B2-9232-C04F22FFC4D2}" type="datetimeFigureOut">
              <a:rPr lang="en-US" smtClean="0"/>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1EE740-C2B0-4AC2-9F1D-8C73C6267F26}" type="slidenum">
              <a:rPr lang="en-US" smtClean="0"/>
              <a:t>‹#›</a:t>
            </a:fld>
            <a:endParaRPr lang="en-US"/>
          </a:p>
        </p:txBody>
      </p:sp>
    </p:spTree>
    <p:extLst>
      <p:ext uri="{BB962C8B-B14F-4D97-AF65-F5344CB8AC3E}">
        <p14:creationId xmlns:p14="http://schemas.microsoft.com/office/powerpoint/2010/main" val="3180618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069042"/>
            <a:ext cx="544068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069042"/>
            <a:ext cx="544068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683C89-9C25-48B2-9232-C04F22FFC4D2}" type="datetimeFigureOut">
              <a:rPr lang="en-US" smtClean="0"/>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1EE740-C2B0-4AC2-9F1D-8C73C6267F26}" type="slidenum">
              <a:rPr lang="en-US" smtClean="0"/>
              <a:t>‹#›</a:t>
            </a:fld>
            <a:endParaRPr lang="en-US"/>
          </a:p>
        </p:txBody>
      </p:sp>
    </p:spTree>
    <p:extLst>
      <p:ext uri="{BB962C8B-B14F-4D97-AF65-F5344CB8AC3E}">
        <p14:creationId xmlns:p14="http://schemas.microsoft.com/office/powerpoint/2010/main" val="43240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413809"/>
            <a:ext cx="1104138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8" y="1905318"/>
            <a:ext cx="5415676" cy="933767"/>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4" name="Content Placeholder 3"/>
          <p:cNvSpPr>
            <a:spLocks noGrp="1"/>
          </p:cNvSpPr>
          <p:nvPr>
            <p:ph sz="half" idx="2"/>
          </p:nvPr>
        </p:nvSpPr>
        <p:spPr>
          <a:xfrm>
            <a:off x="881778" y="2839085"/>
            <a:ext cx="5415676"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0" y="1905318"/>
            <a:ext cx="5442347" cy="933767"/>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Click to edit Master text styles</a:t>
            </a:r>
          </a:p>
        </p:txBody>
      </p:sp>
      <p:sp>
        <p:nvSpPr>
          <p:cNvPr id="6" name="Content Placeholder 5"/>
          <p:cNvSpPr>
            <a:spLocks noGrp="1"/>
          </p:cNvSpPr>
          <p:nvPr>
            <p:ph sz="quarter" idx="4"/>
          </p:nvPr>
        </p:nvSpPr>
        <p:spPr>
          <a:xfrm>
            <a:off x="6480810" y="2839085"/>
            <a:ext cx="5442347"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683C89-9C25-48B2-9232-C04F22FFC4D2}" type="datetimeFigureOut">
              <a:rPr lang="en-US" smtClean="0"/>
              <a:t>4/17/2023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1EE740-C2B0-4AC2-9F1D-8C73C6267F26}" type="slidenum">
              <a:rPr lang="en-US" smtClean="0"/>
              <a:t>‹#›</a:t>
            </a:fld>
            <a:endParaRPr lang="en-US"/>
          </a:p>
        </p:txBody>
      </p:sp>
    </p:spTree>
    <p:extLst>
      <p:ext uri="{BB962C8B-B14F-4D97-AF65-F5344CB8AC3E}">
        <p14:creationId xmlns:p14="http://schemas.microsoft.com/office/powerpoint/2010/main" val="197461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683C89-9C25-48B2-9232-C04F22FFC4D2}" type="datetimeFigureOut">
              <a:rPr lang="en-US" smtClean="0"/>
              <a:t>4/17/2023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1EE740-C2B0-4AC2-9F1D-8C73C6267F26}" type="slidenum">
              <a:rPr lang="en-US" smtClean="0"/>
              <a:t>‹#›</a:t>
            </a:fld>
            <a:endParaRPr lang="en-US"/>
          </a:p>
        </p:txBody>
      </p:sp>
    </p:spTree>
    <p:extLst>
      <p:ext uri="{BB962C8B-B14F-4D97-AF65-F5344CB8AC3E}">
        <p14:creationId xmlns:p14="http://schemas.microsoft.com/office/powerpoint/2010/main" val="3325619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683C89-9C25-48B2-9232-C04F22FFC4D2}" type="datetimeFigureOut">
              <a:rPr lang="en-US" smtClean="0"/>
              <a:t>4/17/2023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1EE740-C2B0-4AC2-9F1D-8C73C6267F26}" type="slidenum">
              <a:rPr lang="en-US" smtClean="0"/>
              <a:t>‹#›</a:t>
            </a:fld>
            <a:endParaRPr lang="en-US"/>
          </a:p>
        </p:txBody>
      </p:sp>
    </p:spTree>
    <p:extLst>
      <p:ext uri="{BB962C8B-B14F-4D97-AF65-F5344CB8AC3E}">
        <p14:creationId xmlns:p14="http://schemas.microsoft.com/office/powerpoint/2010/main" val="1428316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518160"/>
            <a:ext cx="4128849" cy="1813560"/>
          </a:xfrm>
        </p:spPr>
        <p:txBody>
          <a:bodyPr anchor="b"/>
          <a:lstStyle>
            <a:lvl1pPr>
              <a:defRPr sz="3360"/>
            </a:lvl1pPr>
          </a:lstStyle>
          <a:p>
            <a:r>
              <a:rPr lang="en-US"/>
              <a:t>Click to edit Master title style</a:t>
            </a:r>
            <a:endParaRPr lang="en-US" dirty="0"/>
          </a:p>
        </p:txBody>
      </p:sp>
      <p:sp>
        <p:nvSpPr>
          <p:cNvPr id="3" name="Content Placeholder 2"/>
          <p:cNvSpPr>
            <a:spLocks noGrp="1"/>
          </p:cNvSpPr>
          <p:nvPr>
            <p:ph idx="1"/>
          </p:nvPr>
        </p:nvSpPr>
        <p:spPr>
          <a:xfrm>
            <a:off x="5442347" y="1119082"/>
            <a:ext cx="6480810" cy="5523442"/>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331720"/>
            <a:ext cx="4128849" cy="4319800"/>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A3683C89-9C25-48B2-9232-C04F22FFC4D2}" type="datetimeFigureOut">
              <a:rPr lang="en-US" smtClean="0"/>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1EE740-C2B0-4AC2-9F1D-8C73C6267F26}" type="slidenum">
              <a:rPr lang="en-US" smtClean="0"/>
              <a:t>‹#›</a:t>
            </a:fld>
            <a:endParaRPr lang="en-US"/>
          </a:p>
        </p:txBody>
      </p:sp>
    </p:spTree>
    <p:extLst>
      <p:ext uri="{BB962C8B-B14F-4D97-AF65-F5344CB8AC3E}">
        <p14:creationId xmlns:p14="http://schemas.microsoft.com/office/powerpoint/2010/main" val="3567910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518160"/>
            <a:ext cx="4128849" cy="1813560"/>
          </a:xfrm>
        </p:spPr>
        <p:txBody>
          <a:bodyPr anchor="b"/>
          <a:lstStyle>
            <a:lvl1pPr>
              <a:defRPr sz="3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119082"/>
            <a:ext cx="6480810" cy="5523442"/>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en-US"/>
              <a:t>Click icon to add picture</a:t>
            </a:r>
            <a:endParaRPr lang="en-US" dirty="0"/>
          </a:p>
        </p:txBody>
      </p:sp>
      <p:sp>
        <p:nvSpPr>
          <p:cNvPr id="4" name="Text Placeholder 3"/>
          <p:cNvSpPr>
            <a:spLocks noGrp="1"/>
          </p:cNvSpPr>
          <p:nvPr>
            <p:ph type="body" sz="half" idx="2"/>
          </p:nvPr>
        </p:nvSpPr>
        <p:spPr>
          <a:xfrm>
            <a:off x="881778" y="2331720"/>
            <a:ext cx="4128849" cy="4319800"/>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fld id="{A3683C89-9C25-48B2-9232-C04F22FFC4D2}" type="datetimeFigureOut">
              <a:rPr lang="en-US" smtClean="0"/>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1EE740-C2B0-4AC2-9F1D-8C73C6267F26}" type="slidenum">
              <a:rPr lang="en-US" smtClean="0"/>
              <a:t>‹#›</a:t>
            </a:fld>
            <a:endParaRPr lang="en-US"/>
          </a:p>
        </p:txBody>
      </p:sp>
    </p:spTree>
    <p:extLst>
      <p:ext uri="{BB962C8B-B14F-4D97-AF65-F5344CB8AC3E}">
        <p14:creationId xmlns:p14="http://schemas.microsoft.com/office/powerpoint/2010/main" val="760355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413809"/>
            <a:ext cx="1104138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069042"/>
            <a:ext cx="1104138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7203864"/>
            <a:ext cx="2880360" cy="413808"/>
          </a:xfrm>
          <a:prstGeom prst="rect">
            <a:avLst/>
          </a:prstGeom>
        </p:spPr>
        <p:txBody>
          <a:bodyPr vert="horz" lIns="91440" tIns="45720" rIns="91440" bIns="45720" rtlCol="0" anchor="ctr"/>
          <a:lstStyle>
            <a:lvl1pPr algn="l">
              <a:defRPr sz="1260">
                <a:solidFill>
                  <a:schemeClr val="tx1">
                    <a:tint val="75000"/>
                  </a:schemeClr>
                </a:solidFill>
              </a:defRPr>
            </a:lvl1pPr>
          </a:lstStyle>
          <a:p>
            <a:fld id="{A3683C89-9C25-48B2-9232-C04F22FFC4D2}" type="datetimeFigureOut">
              <a:rPr lang="en-US" smtClean="0"/>
              <a:t>4/17/2023</a:t>
            </a:fld>
            <a:endParaRPr lang="en-US"/>
          </a:p>
        </p:txBody>
      </p:sp>
      <p:sp>
        <p:nvSpPr>
          <p:cNvPr id="5" name="Footer Placeholder 4"/>
          <p:cNvSpPr>
            <a:spLocks noGrp="1"/>
          </p:cNvSpPr>
          <p:nvPr>
            <p:ph type="ftr" sz="quarter" idx="3"/>
          </p:nvPr>
        </p:nvSpPr>
        <p:spPr>
          <a:xfrm>
            <a:off x="4240530" y="7203864"/>
            <a:ext cx="4320540" cy="413808"/>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041130" y="7203864"/>
            <a:ext cx="2880360" cy="413808"/>
          </a:xfrm>
          <a:prstGeom prst="rect">
            <a:avLst/>
          </a:prstGeom>
        </p:spPr>
        <p:txBody>
          <a:bodyPr vert="horz" lIns="91440" tIns="45720" rIns="91440" bIns="45720" rtlCol="0" anchor="ctr"/>
          <a:lstStyle>
            <a:lvl1pPr algn="r">
              <a:defRPr sz="1260">
                <a:solidFill>
                  <a:schemeClr val="tx1">
                    <a:tint val="75000"/>
                  </a:schemeClr>
                </a:solidFill>
              </a:defRPr>
            </a:lvl1pPr>
          </a:lstStyle>
          <a:p>
            <a:fld id="{4D1EE740-C2B0-4AC2-9F1D-8C73C6267F26}" type="slidenum">
              <a:rPr lang="en-US" smtClean="0"/>
              <a:t>‹#›</a:t>
            </a:fld>
            <a:endParaRPr lang="en-US"/>
          </a:p>
        </p:txBody>
      </p:sp>
    </p:spTree>
    <p:extLst>
      <p:ext uri="{BB962C8B-B14F-4D97-AF65-F5344CB8AC3E}">
        <p14:creationId xmlns:p14="http://schemas.microsoft.com/office/powerpoint/2010/main" val="13317084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1ECE411-3A49-1202-FEED-EA24D1BEB2C4}"/>
              </a:ext>
            </a:extLst>
          </p:cNvPr>
          <p:cNvSpPr/>
          <p:nvPr/>
        </p:nvSpPr>
        <p:spPr>
          <a:xfrm>
            <a:off x="4199326" y="0"/>
            <a:ext cx="4440806" cy="5507405"/>
          </a:xfrm>
          <a:prstGeom prst="rect">
            <a:avLst/>
          </a:prstGeom>
          <a:solidFill>
            <a:srgbClr val="FFF2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hidden="1">
            <a:extLst>
              <a:ext uri="{FF2B5EF4-FFF2-40B4-BE49-F238E27FC236}">
                <a16:creationId xmlns:a16="http://schemas.microsoft.com/office/drawing/2014/main" id="{F9FCADC4-7018-45CD-B6EB-0D06FFF49CFC}"/>
              </a:ext>
            </a:extLst>
          </p:cNvPr>
          <p:cNvCxnSpPr/>
          <p:nvPr/>
        </p:nvCxnSpPr>
        <p:spPr>
          <a:xfrm>
            <a:off x="4369377" y="0"/>
            <a:ext cx="0" cy="777240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hidden="1">
            <a:extLst>
              <a:ext uri="{FF2B5EF4-FFF2-40B4-BE49-F238E27FC236}">
                <a16:creationId xmlns:a16="http://schemas.microsoft.com/office/drawing/2014/main" id="{65BD2915-EA64-4ED7-873A-5FB956D2FE21}"/>
              </a:ext>
            </a:extLst>
          </p:cNvPr>
          <p:cNvCxnSpPr/>
          <p:nvPr/>
        </p:nvCxnSpPr>
        <p:spPr>
          <a:xfrm>
            <a:off x="8442036" y="0"/>
            <a:ext cx="0" cy="777240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pic>
        <p:nvPicPr>
          <p:cNvPr id="16" name="Picture 15" descr="A person with her eyes closed&#10;&#10;Description automatically generated with medium confidence">
            <a:extLst>
              <a:ext uri="{FF2B5EF4-FFF2-40B4-BE49-F238E27FC236}">
                <a16:creationId xmlns:a16="http://schemas.microsoft.com/office/drawing/2014/main" id="{4CC7496A-1A44-B170-87E4-54B70E745519}"/>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668" y="670964"/>
            <a:ext cx="4200528" cy="3059906"/>
          </a:xfrm>
          <a:prstGeom prst="rect">
            <a:avLst/>
          </a:prstGeom>
        </p:spPr>
      </p:pic>
      <p:sp>
        <p:nvSpPr>
          <p:cNvPr id="18" name="Rectangle 17">
            <a:extLst>
              <a:ext uri="{FF2B5EF4-FFF2-40B4-BE49-F238E27FC236}">
                <a16:creationId xmlns:a16="http://schemas.microsoft.com/office/drawing/2014/main" id="{8754C4A7-B651-67CB-BE60-C0089D1A57AD}"/>
              </a:ext>
            </a:extLst>
          </p:cNvPr>
          <p:cNvSpPr/>
          <p:nvPr/>
        </p:nvSpPr>
        <p:spPr>
          <a:xfrm>
            <a:off x="-2" y="3725715"/>
            <a:ext cx="4200527" cy="2604661"/>
          </a:xfrm>
          <a:prstGeom prst="rect">
            <a:avLst/>
          </a:prstGeom>
          <a:solidFill>
            <a:srgbClr val="003F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17"/>
          </a:p>
        </p:txBody>
      </p:sp>
      <p:sp>
        <p:nvSpPr>
          <p:cNvPr id="19" name="Rectangle 18">
            <a:extLst>
              <a:ext uri="{FF2B5EF4-FFF2-40B4-BE49-F238E27FC236}">
                <a16:creationId xmlns:a16="http://schemas.microsoft.com/office/drawing/2014/main" id="{C115A830-C56D-159E-D1FF-AAC25C1A8FF7}"/>
              </a:ext>
            </a:extLst>
          </p:cNvPr>
          <p:cNvSpPr/>
          <p:nvPr/>
        </p:nvSpPr>
        <p:spPr>
          <a:xfrm>
            <a:off x="-1" y="-5233"/>
            <a:ext cx="4197861" cy="713482"/>
          </a:xfrm>
          <a:prstGeom prst="rect">
            <a:avLst/>
          </a:prstGeom>
          <a:solidFill>
            <a:srgbClr val="6C26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17"/>
          </a:p>
        </p:txBody>
      </p:sp>
      <p:sp>
        <p:nvSpPr>
          <p:cNvPr id="20" name="TextBox 19">
            <a:extLst>
              <a:ext uri="{FF2B5EF4-FFF2-40B4-BE49-F238E27FC236}">
                <a16:creationId xmlns:a16="http://schemas.microsoft.com/office/drawing/2014/main" id="{00429898-2351-CE2F-DA4B-08275D7D130F}"/>
              </a:ext>
            </a:extLst>
          </p:cNvPr>
          <p:cNvSpPr txBox="1"/>
          <p:nvPr/>
        </p:nvSpPr>
        <p:spPr>
          <a:xfrm>
            <a:off x="59276" y="84886"/>
            <a:ext cx="3921832" cy="531428"/>
          </a:xfrm>
          <a:prstGeom prst="rect">
            <a:avLst/>
          </a:prstGeom>
          <a:noFill/>
        </p:spPr>
        <p:txBody>
          <a:bodyPr wrap="square" rtlCol="0">
            <a:spAutoFit/>
          </a:bodyPr>
          <a:lstStyle/>
          <a:p>
            <a:pPr>
              <a:lnSpc>
                <a:spcPts val="1700"/>
              </a:lnSpc>
            </a:pPr>
            <a:r>
              <a:rPr lang="en-US" sz="1700" b="1" spc="-46" dirty="0">
                <a:solidFill>
                  <a:schemeClr val="bg1"/>
                </a:solidFill>
              </a:rPr>
              <a:t>The Brotherhood of Temple Israel of Sharon</a:t>
            </a:r>
            <a:br>
              <a:rPr lang="en-US" sz="1082" b="1" spc="-46" dirty="0">
                <a:solidFill>
                  <a:schemeClr val="bg1"/>
                </a:solidFill>
              </a:rPr>
            </a:br>
            <a:r>
              <a:rPr lang="en-US" sz="1700" b="1" i="1" spc="-46" dirty="0">
                <a:solidFill>
                  <a:schemeClr val="bg1"/>
                </a:solidFill>
              </a:rPr>
              <a:t>presents</a:t>
            </a:r>
          </a:p>
        </p:txBody>
      </p:sp>
      <p:sp>
        <p:nvSpPr>
          <p:cNvPr id="21" name="Rectangle 20">
            <a:extLst>
              <a:ext uri="{FF2B5EF4-FFF2-40B4-BE49-F238E27FC236}">
                <a16:creationId xmlns:a16="http://schemas.microsoft.com/office/drawing/2014/main" id="{40EAC4EE-AB1D-8A61-6131-60C44EC4C594}"/>
              </a:ext>
            </a:extLst>
          </p:cNvPr>
          <p:cNvSpPr/>
          <p:nvPr/>
        </p:nvSpPr>
        <p:spPr>
          <a:xfrm>
            <a:off x="-390" y="1975359"/>
            <a:ext cx="3479915" cy="1057021"/>
          </a:xfrm>
          <a:prstGeom prst="rect">
            <a:avLst/>
          </a:prstGeom>
          <a:noFill/>
        </p:spPr>
        <p:txBody>
          <a:bodyPr wrap="square">
            <a:spAutoFit/>
          </a:bodyPr>
          <a:lstStyle/>
          <a:p>
            <a:pPr>
              <a:lnSpc>
                <a:spcPts val="2782"/>
              </a:lnSpc>
            </a:pPr>
            <a:r>
              <a:rPr lang="en-US" sz="3245" b="1" cap="all" dirty="0" err="1">
                <a:solidFill>
                  <a:srgbClr val="F3CBB7"/>
                </a:solidFill>
                <a:latin typeface="Franklin Gothic Heavy" panose="020B0903020102020204" pitchFamily="34" charset="0"/>
              </a:rPr>
              <a:t>Neshama</a:t>
            </a:r>
            <a:endParaRPr lang="en-US" sz="3245" b="1" cap="all" dirty="0">
              <a:solidFill>
                <a:srgbClr val="F3CBB7"/>
              </a:solidFill>
              <a:latin typeface="Franklin Gothic Heavy" panose="020B0903020102020204" pitchFamily="34" charset="0"/>
            </a:endParaRPr>
          </a:p>
          <a:p>
            <a:pPr>
              <a:lnSpc>
                <a:spcPts val="2782"/>
              </a:lnSpc>
            </a:pPr>
            <a:r>
              <a:rPr lang="en-US" sz="3245" b="1" cap="all" dirty="0" err="1">
                <a:solidFill>
                  <a:srgbClr val="F3CBB7"/>
                </a:solidFill>
                <a:latin typeface="Franklin Gothic Heavy" panose="020B0903020102020204" pitchFamily="34" charset="0"/>
              </a:rPr>
              <a:t>CarlEbach</a:t>
            </a:r>
            <a:endParaRPr lang="en-US" sz="3245" b="1" cap="all" dirty="0">
              <a:solidFill>
                <a:srgbClr val="F3CBB7"/>
              </a:solidFill>
              <a:latin typeface="Franklin Gothic Heavy" panose="020B0903020102020204" pitchFamily="34" charset="0"/>
            </a:endParaRPr>
          </a:p>
          <a:p>
            <a:pPr>
              <a:lnSpc>
                <a:spcPts val="1854"/>
              </a:lnSpc>
            </a:pPr>
            <a:r>
              <a:rPr lang="en-US" sz="2164" b="1" dirty="0">
                <a:solidFill>
                  <a:srgbClr val="F3CBB7"/>
                </a:solidFill>
                <a:latin typeface="Franklin Gothic Medium" panose="020B0603020102020204" pitchFamily="34" charset="0"/>
              </a:rPr>
              <a:t>Live in Concert</a:t>
            </a:r>
            <a:endParaRPr lang="en-US" sz="1545" b="1" dirty="0">
              <a:solidFill>
                <a:srgbClr val="F3CBB7"/>
              </a:solidFill>
              <a:latin typeface="Franklin Gothic Medium" panose="020B0603020102020204" pitchFamily="34" charset="0"/>
            </a:endParaRPr>
          </a:p>
        </p:txBody>
      </p:sp>
      <p:sp>
        <p:nvSpPr>
          <p:cNvPr id="22" name="Rectangle 21">
            <a:extLst>
              <a:ext uri="{FF2B5EF4-FFF2-40B4-BE49-F238E27FC236}">
                <a16:creationId xmlns:a16="http://schemas.microsoft.com/office/drawing/2014/main" id="{787E7D31-D2B4-1331-3077-AB7B51845842}"/>
              </a:ext>
            </a:extLst>
          </p:cNvPr>
          <p:cNvSpPr/>
          <p:nvPr/>
        </p:nvSpPr>
        <p:spPr>
          <a:xfrm>
            <a:off x="-390" y="2929218"/>
            <a:ext cx="3238500" cy="359073"/>
          </a:xfrm>
          <a:prstGeom prst="rect">
            <a:avLst/>
          </a:prstGeom>
          <a:noFill/>
        </p:spPr>
        <p:txBody>
          <a:bodyPr wrap="square">
            <a:spAutoFit/>
          </a:bodyPr>
          <a:lstStyle/>
          <a:p>
            <a:pPr>
              <a:lnSpc>
                <a:spcPts val="2318"/>
              </a:lnSpc>
            </a:pPr>
            <a:r>
              <a:rPr lang="en-US" sz="1545" b="1" dirty="0">
                <a:solidFill>
                  <a:schemeClr val="bg1"/>
                </a:solidFill>
                <a:latin typeface="Franklin Gothic Medium" panose="020B0603020102020204" pitchFamily="34" charset="0"/>
              </a:rPr>
              <a:t>February 18, 2023</a:t>
            </a:r>
            <a:endParaRPr lang="en-US" sz="1117" b="1" dirty="0">
              <a:solidFill>
                <a:schemeClr val="bg1"/>
              </a:solidFill>
              <a:latin typeface="Franklin Gothic Medium" panose="020B0603020102020204" pitchFamily="34" charset="0"/>
            </a:endParaRPr>
          </a:p>
        </p:txBody>
      </p:sp>
      <p:sp>
        <p:nvSpPr>
          <p:cNvPr id="23" name="Rectangle 22">
            <a:extLst>
              <a:ext uri="{FF2B5EF4-FFF2-40B4-BE49-F238E27FC236}">
                <a16:creationId xmlns:a16="http://schemas.microsoft.com/office/drawing/2014/main" id="{C4061EA5-7503-CF2C-0BB1-DD3B1A14595C}"/>
              </a:ext>
            </a:extLst>
          </p:cNvPr>
          <p:cNvSpPr/>
          <p:nvPr/>
        </p:nvSpPr>
        <p:spPr>
          <a:xfrm>
            <a:off x="59276" y="3823731"/>
            <a:ext cx="2649682" cy="619016"/>
          </a:xfrm>
          <a:prstGeom prst="rect">
            <a:avLst/>
          </a:prstGeom>
          <a:noFill/>
        </p:spPr>
        <p:txBody>
          <a:bodyPr wrap="square">
            <a:spAutoFit/>
          </a:bodyPr>
          <a:lstStyle/>
          <a:p>
            <a:pPr>
              <a:lnSpc>
                <a:spcPts val="1391"/>
              </a:lnSpc>
            </a:pPr>
            <a:r>
              <a:rPr lang="en-US" sz="1545" dirty="0">
                <a:solidFill>
                  <a:schemeClr val="bg1"/>
                </a:solidFill>
                <a:latin typeface="Franklin Gothic Book" panose="020B0503020102020204" pitchFamily="34" charset="0"/>
              </a:rPr>
              <a:t>Temple Israel of Sharon</a:t>
            </a:r>
          </a:p>
          <a:p>
            <a:pPr>
              <a:lnSpc>
                <a:spcPts val="1391"/>
              </a:lnSpc>
            </a:pPr>
            <a:r>
              <a:rPr lang="en-US" sz="1117" dirty="0">
                <a:solidFill>
                  <a:schemeClr val="bg1"/>
                </a:solidFill>
                <a:latin typeface="Franklin Gothic Book" panose="020B0503020102020204" pitchFamily="34" charset="0"/>
              </a:rPr>
              <a:t>125 Pond Street</a:t>
            </a:r>
          </a:p>
          <a:p>
            <a:pPr>
              <a:lnSpc>
                <a:spcPts val="1391"/>
              </a:lnSpc>
            </a:pPr>
            <a:r>
              <a:rPr lang="en-US" sz="1117" dirty="0">
                <a:solidFill>
                  <a:schemeClr val="bg1"/>
                </a:solidFill>
                <a:latin typeface="Franklin Gothic Book" panose="020B0503020102020204" pitchFamily="34" charset="0"/>
              </a:rPr>
              <a:t>Sharon, MA 02067</a:t>
            </a:r>
            <a:endParaRPr lang="en-US" sz="1545" dirty="0">
              <a:solidFill>
                <a:schemeClr val="bg1"/>
              </a:solidFill>
              <a:latin typeface="Franklin Gothic Book" panose="020B0503020102020204" pitchFamily="34" charset="0"/>
            </a:endParaRPr>
          </a:p>
        </p:txBody>
      </p:sp>
      <p:sp>
        <p:nvSpPr>
          <p:cNvPr id="14" name="TextBox 13">
            <a:extLst>
              <a:ext uri="{FF2B5EF4-FFF2-40B4-BE49-F238E27FC236}">
                <a16:creationId xmlns:a16="http://schemas.microsoft.com/office/drawing/2014/main" id="{B12F1700-3478-8043-0334-F4629C2D9B04}"/>
              </a:ext>
            </a:extLst>
          </p:cNvPr>
          <p:cNvSpPr txBox="1"/>
          <p:nvPr/>
        </p:nvSpPr>
        <p:spPr>
          <a:xfrm>
            <a:off x="209550" y="4558026"/>
            <a:ext cx="3550817" cy="1600438"/>
          </a:xfrm>
          <a:prstGeom prst="rect">
            <a:avLst/>
          </a:prstGeom>
          <a:noFill/>
        </p:spPr>
        <p:txBody>
          <a:bodyPr wrap="square" rtlCol="0">
            <a:spAutoFit/>
          </a:bodyPr>
          <a:lstStyle/>
          <a:p>
            <a:r>
              <a:rPr lang="en-US" sz="1400" b="1" dirty="0">
                <a:solidFill>
                  <a:schemeClr val="bg1"/>
                </a:solidFill>
              </a:rPr>
              <a:t>Musicians</a:t>
            </a:r>
          </a:p>
          <a:p>
            <a:pPr marL="400050" lvl="1" indent="-163513">
              <a:buFont typeface="Arial" panose="020B0604020202020204" pitchFamily="34" charset="0"/>
              <a:buChar char="•"/>
            </a:pPr>
            <a:r>
              <a:rPr lang="en-US" sz="1400" dirty="0" err="1">
                <a:solidFill>
                  <a:schemeClr val="bg1"/>
                </a:solidFill>
              </a:rPr>
              <a:t>Neshama</a:t>
            </a:r>
            <a:r>
              <a:rPr lang="en-US" sz="1400" dirty="0">
                <a:solidFill>
                  <a:schemeClr val="bg1"/>
                </a:solidFill>
              </a:rPr>
              <a:t> Carlebach – Vocals </a:t>
            </a:r>
          </a:p>
          <a:p>
            <a:pPr marL="400050" lvl="1" indent="-163513">
              <a:buFont typeface="Arial" panose="020B0604020202020204" pitchFamily="34" charset="0"/>
              <a:buChar char="•"/>
            </a:pPr>
            <a:r>
              <a:rPr lang="en-US" sz="1400" dirty="0">
                <a:solidFill>
                  <a:schemeClr val="bg1"/>
                </a:solidFill>
              </a:rPr>
              <a:t>Seth Farber – Piano / Musical Director</a:t>
            </a:r>
          </a:p>
          <a:p>
            <a:pPr marL="400050" lvl="1" indent="-163513">
              <a:buFont typeface="Arial" panose="020B0604020202020204" pitchFamily="34" charset="0"/>
              <a:buChar char="•"/>
            </a:pPr>
            <a:r>
              <a:rPr lang="en-US" sz="1400" dirty="0">
                <a:solidFill>
                  <a:schemeClr val="bg1"/>
                </a:solidFill>
              </a:rPr>
              <a:t>Joey Farber – Bass </a:t>
            </a:r>
          </a:p>
          <a:p>
            <a:pPr marL="400050" lvl="1" indent="-163513">
              <a:buFont typeface="Arial" panose="020B0604020202020204" pitchFamily="34" charset="0"/>
              <a:buChar char="•"/>
            </a:pPr>
            <a:r>
              <a:rPr lang="en-US" sz="1400" dirty="0">
                <a:solidFill>
                  <a:schemeClr val="bg1"/>
                </a:solidFill>
              </a:rPr>
              <a:t>Micah </a:t>
            </a:r>
            <a:r>
              <a:rPr lang="en-US" sz="1400" dirty="0" err="1">
                <a:solidFill>
                  <a:schemeClr val="bg1"/>
                </a:solidFill>
              </a:rPr>
              <a:t>Katchen</a:t>
            </a:r>
            <a:r>
              <a:rPr lang="en-US" sz="1400" dirty="0">
                <a:solidFill>
                  <a:schemeClr val="bg1"/>
                </a:solidFill>
              </a:rPr>
              <a:t> – Guitar </a:t>
            </a:r>
          </a:p>
          <a:p>
            <a:pPr marL="400050" lvl="1" indent="-163513">
              <a:buFont typeface="Arial" panose="020B0604020202020204" pitchFamily="34" charset="0"/>
              <a:buChar char="•"/>
            </a:pPr>
            <a:r>
              <a:rPr lang="en-US" sz="1400" dirty="0">
                <a:solidFill>
                  <a:schemeClr val="bg1"/>
                </a:solidFill>
              </a:rPr>
              <a:t>Dillon Kondor – Guitar </a:t>
            </a:r>
          </a:p>
          <a:p>
            <a:pPr marL="400050" lvl="1" indent="-163513">
              <a:buFont typeface="Arial" panose="020B0604020202020204" pitchFamily="34" charset="0"/>
              <a:buChar char="•"/>
            </a:pPr>
            <a:r>
              <a:rPr lang="en-US" sz="1400" dirty="0">
                <a:solidFill>
                  <a:schemeClr val="bg1"/>
                </a:solidFill>
              </a:rPr>
              <a:t>Clint </a:t>
            </a:r>
            <a:r>
              <a:rPr lang="en-US" sz="1400" dirty="0" err="1">
                <a:solidFill>
                  <a:schemeClr val="bg1"/>
                </a:solidFill>
              </a:rPr>
              <a:t>DeGanon</a:t>
            </a:r>
            <a:r>
              <a:rPr lang="en-US" sz="1400" dirty="0">
                <a:solidFill>
                  <a:schemeClr val="bg1"/>
                </a:solidFill>
              </a:rPr>
              <a:t> – Drums </a:t>
            </a:r>
          </a:p>
        </p:txBody>
      </p:sp>
      <p:sp>
        <p:nvSpPr>
          <p:cNvPr id="30" name="Rectangle 29">
            <a:extLst>
              <a:ext uri="{FF2B5EF4-FFF2-40B4-BE49-F238E27FC236}">
                <a16:creationId xmlns:a16="http://schemas.microsoft.com/office/drawing/2014/main" id="{D7BA45F2-8917-ABAA-B4CA-1B533E63B50E}"/>
              </a:ext>
            </a:extLst>
          </p:cNvPr>
          <p:cNvSpPr/>
          <p:nvPr/>
        </p:nvSpPr>
        <p:spPr>
          <a:xfrm>
            <a:off x="8640193" y="0"/>
            <a:ext cx="4156962" cy="7772400"/>
          </a:xfrm>
          <a:prstGeom prst="rect">
            <a:avLst/>
          </a:prstGeom>
          <a:solidFill>
            <a:srgbClr val="00359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17" dirty="0">
              <a:cs typeface="Arial" panose="020B0604020202020204" pitchFamily="34" charset="0"/>
            </a:endParaRPr>
          </a:p>
        </p:txBody>
      </p:sp>
      <p:sp>
        <p:nvSpPr>
          <p:cNvPr id="32" name="Rectangle 31">
            <a:extLst>
              <a:ext uri="{FF2B5EF4-FFF2-40B4-BE49-F238E27FC236}">
                <a16:creationId xmlns:a16="http://schemas.microsoft.com/office/drawing/2014/main" id="{29582754-71C5-2C00-1728-DADB07DF8FB8}"/>
              </a:ext>
            </a:extLst>
          </p:cNvPr>
          <p:cNvSpPr/>
          <p:nvPr/>
        </p:nvSpPr>
        <p:spPr>
          <a:xfrm>
            <a:off x="8753475" y="1993946"/>
            <a:ext cx="4043681" cy="3816303"/>
          </a:xfrm>
          <a:prstGeom prst="rect">
            <a:avLst/>
          </a:prstGeom>
          <a:solidFill>
            <a:srgbClr val="FFD347"/>
          </a:solidFill>
          <a:ln>
            <a:noFill/>
          </a:ln>
        </p:spPr>
        <p:txBody>
          <a:bodyPr wrap="square" lIns="211975" tIns="141316" rIns="211975" bIns="141316">
            <a:noAutofit/>
          </a:bodyPr>
          <a:lstStyle/>
          <a:p>
            <a:pPr lvl="0"/>
            <a:endParaRPr lang="en-US" altLang="ja-JP" sz="1545" dirty="0"/>
          </a:p>
        </p:txBody>
      </p:sp>
      <p:sp>
        <p:nvSpPr>
          <p:cNvPr id="33" name="TextBox 32">
            <a:extLst>
              <a:ext uri="{FF2B5EF4-FFF2-40B4-BE49-F238E27FC236}">
                <a16:creationId xmlns:a16="http://schemas.microsoft.com/office/drawing/2014/main" id="{D74FE0FB-EF53-1158-D717-D82786DB3EBC}"/>
              </a:ext>
            </a:extLst>
          </p:cNvPr>
          <p:cNvSpPr txBox="1"/>
          <p:nvPr/>
        </p:nvSpPr>
        <p:spPr>
          <a:xfrm>
            <a:off x="8745304" y="67608"/>
            <a:ext cx="4020620" cy="282513"/>
          </a:xfrm>
          <a:prstGeom prst="rect">
            <a:avLst/>
          </a:prstGeom>
          <a:noFill/>
          <a:ln>
            <a:noFill/>
          </a:ln>
        </p:spPr>
        <p:txBody>
          <a:bodyPr wrap="square" rtlCol="0">
            <a:spAutoFit/>
          </a:bodyPr>
          <a:lstStyle/>
          <a:p>
            <a:r>
              <a:rPr lang="en-US" sz="1236" b="1" dirty="0">
                <a:solidFill>
                  <a:schemeClr val="bg1"/>
                </a:solidFill>
                <a:cs typeface="Arial" panose="020B0604020202020204" pitchFamily="34" charset="0"/>
              </a:rPr>
              <a:t>Temple Israel Brotherhood 12</a:t>
            </a:r>
            <a:r>
              <a:rPr lang="en-US" sz="1236" b="1" baseline="30000" dirty="0">
                <a:solidFill>
                  <a:schemeClr val="bg1"/>
                </a:solidFill>
                <a:cs typeface="Arial" panose="020B0604020202020204" pitchFamily="34" charset="0"/>
              </a:rPr>
              <a:t>th</a:t>
            </a:r>
            <a:r>
              <a:rPr lang="en-US" sz="1236" b="1" dirty="0">
                <a:solidFill>
                  <a:schemeClr val="bg1"/>
                </a:solidFill>
                <a:cs typeface="Arial" panose="020B0604020202020204" pitchFamily="34" charset="0"/>
              </a:rPr>
              <a:t> Annual Robert </a:t>
            </a:r>
            <a:r>
              <a:rPr lang="en-US" sz="1236" b="1" dirty="0" err="1">
                <a:solidFill>
                  <a:schemeClr val="bg1"/>
                </a:solidFill>
                <a:cs typeface="Arial" panose="020B0604020202020204" pitchFamily="34" charset="0"/>
              </a:rPr>
              <a:t>Zeitsiff</a:t>
            </a:r>
            <a:r>
              <a:rPr lang="en-US" sz="1236" b="1" dirty="0">
                <a:solidFill>
                  <a:schemeClr val="bg1"/>
                </a:solidFill>
                <a:cs typeface="Arial" panose="020B0604020202020204" pitchFamily="34" charset="0"/>
              </a:rPr>
              <a:t> </a:t>
            </a:r>
            <a:endParaRPr lang="en-US" sz="1117" b="1" i="1" dirty="0">
              <a:solidFill>
                <a:schemeClr val="bg1"/>
              </a:solidFill>
              <a:cs typeface="Arial" panose="020B0604020202020204" pitchFamily="34" charset="0"/>
            </a:endParaRPr>
          </a:p>
        </p:txBody>
      </p:sp>
      <p:sp>
        <p:nvSpPr>
          <p:cNvPr id="34" name="TextBox 33">
            <a:extLst>
              <a:ext uri="{FF2B5EF4-FFF2-40B4-BE49-F238E27FC236}">
                <a16:creationId xmlns:a16="http://schemas.microsoft.com/office/drawing/2014/main" id="{990310CC-8A6C-8CCA-3D93-BAAFC7EFE024}"/>
              </a:ext>
            </a:extLst>
          </p:cNvPr>
          <p:cNvSpPr txBox="1"/>
          <p:nvPr/>
        </p:nvSpPr>
        <p:spPr>
          <a:xfrm>
            <a:off x="8753475" y="303806"/>
            <a:ext cx="4012449" cy="521297"/>
          </a:xfrm>
          <a:prstGeom prst="rect">
            <a:avLst/>
          </a:prstGeom>
          <a:noFill/>
        </p:spPr>
        <p:txBody>
          <a:bodyPr wrap="square" rtlCol="0">
            <a:spAutoFit/>
          </a:bodyPr>
          <a:lstStyle/>
          <a:p>
            <a:pPr>
              <a:lnSpc>
                <a:spcPts val="2009"/>
              </a:lnSpc>
            </a:pPr>
            <a:r>
              <a:rPr lang="en-US" sz="2164" b="1" dirty="0">
                <a:solidFill>
                  <a:schemeClr val="bg1"/>
                </a:solidFill>
                <a:cs typeface="Arial" panose="020B0604020202020204" pitchFamily="34" charset="0"/>
              </a:rPr>
              <a:t>Brotherhood Weekend</a:t>
            </a:r>
            <a:endParaRPr lang="en-US" sz="2164" dirty="0">
              <a:solidFill>
                <a:schemeClr val="bg1"/>
              </a:solidFill>
              <a:cs typeface="Arial" panose="020B0604020202020204" pitchFamily="34" charset="0"/>
            </a:endParaRPr>
          </a:p>
          <a:p>
            <a:pPr>
              <a:lnSpc>
                <a:spcPts val="1391"/>
              </a:lnSpc>
            </a:pPr>
            <a:r>
              <a:rPr lang="en-US" sz="1117" b="1" dirty="0">
                <a:solidFill>
                  <a:schemeClr val="bg1"/>
                </a:solidFill>
                <a:cs typeface="Arial" panose="020B0604020202020204" pitchFamily="34" charset="0"/>
              </a:rPr>
              <a:t>Saturday February 18</a:t>
            </a:r>
            <a:r>
              <a:rPr lang="en-US" sz="1117" b="1" baseline="30000" dirty="0">
                <a:solidFill>
                  <a:schemeClr val="bg1"/>
                </a:solidFill>
                <a:cs typeface="Arial" panose="020B0604020202020204" pitchFamily="34" charset="0"/>
              </a:rPr>
              <a:t>th</a:t>
            </a:r>
            <a:r>
              <a:rPr lang="en-US" sz="1117" b="1" dirty="0">
                <a:solidFill>
                  <a:schemeClr val="bg1"/>
                </a:solidFill>
                <a:cs typeface="Arial" panose="020B0604020202020204" pitchFamily="34" charset="0"/>
              </a:rPr>
              <a:t> and Sunday February 19</a:t>
            </a:r>
            <a:r>
              <a:rPr lang="en-US" sz="1117" b="1" baseline="30000" dirty="0">
                <a:solidFill>
                  <a:schemeClr val="bg1"/>
                </a:solidFill>
                <a:cs typeface="Arial" panose="020B0604020202020204" pitchFamily="34" charset="0"/>
              </a:rPr>
              <a:t>th</a:t>
            </a:r>
            <a:r>
              <a:rPr lang="en-US" sz="1117" b="1" dirty="0">
                <a:solidFill>
                  <a:schemeClr val="bg1"/>
                </a:solidFill>
                <a:cs typeface="Arial" panose="020B0604020202020204" pitchFamily="34" charset="0"/>
              </a:rPr>
              <a:t>, 2023</a:t>
            </a:r>
            <a:endParaRPr lang="en-US" sz="1854" dirty="0">
              <a:solidFill>
                <a:schemeClr val="bg1"/>
              </a:solidFill>
              <a:cs typeface="Arial" panose="020B0604020202020204" pitchFamily="34" charset="0"/>
            </a:endParaRPr>
          </a:p>
        </p:txBody>
      </p:sp>
      <p:sp>
        <p:nvSpPr>
          <p:cNvPr id="35" name="TextBox 34">
            <a:extLst>
              <a:ext uri="{FF2B5EF4-FFF2-40B4-BE49-F238E27FC236}">
                <a16:creationId xmlns:a16="http://schemas.microsoft.com/office/drawing/2014/main" id="{F3068FB5-A38B-9CF4-86FA-03AD220BD195}"/>
              </a:ext>
            </a:extLst>
          </p:cNvPr>
          <p:cNvSpPr txBox="1"/>
          <p:nvPr/>
        </p:nvSpPr>
        <p:spPr>
          <a:xfrm>
            <a:off x="8865314" y="847567"/>
            <a:ext cx="3931841" cy="935918"/>
          </a:xfrm>
          <a:prstGeom prst="rect">
            <a:avLst/>
          </a:prstGeom>
          <a:solidFill>
            <a:schemeClr val="tx1">
              <a:lumMod val="65000"/>
              <a:lumOff val="35000"/>
            </a:schemeClr>
          </a:solidFill>
          <a:ln>
            <a:noFill/>
          </a:ln>
        </p:spPr>
        <p:txBody>
          <a:bodyPr wrap="square" lIns="141316" tIns="70658" rIns="141316" bIns="70658" anchor="ctr" anchorCtr="0">
            <a:noAutofit/>
          </a:bodyPr>
          <a:lstStyle>
            <a:defPPr>
              <a:defRPr lang="en-US"/>
            </a:defPPr>
            <a:lvl1pPr>
              <a:defRPr sz="1700" b="1">
                <a:ea typeface="Times New Roman" panose="02020603050405020304" pitchFamily="18" charset="0"/>
              </a:defRPr>
            </a:lvl1pPr>
          </a:lstStyle>
          <a:p>
            <a:pPr marL="1285541"/>
            <a:endParaRPr lang="en-US" sz="1545" dirty="0">
              <a:solidFill>
                <a:schemeClr val="bg1"/>
              </a:solidFill>
              <a:cs typeface="Arial" panose="020B0604020202020204" pitchFamily="34" charset="0"/>
            </a:endParaRPr>
          </a:p>
        </p:txBody>
      </p:sp>
      <p:sp>
        <p:nvSpPr>
          <p:cNvPr id="36" name="Rectangle 8">
            <a:extLst>
              <a:ext uri="{FF2B5EF4-FFF2-40B4-BE49-F238E27FC236}">
                <a16:creationId xmlns:a16="http://schemas.microsoft.com/office/drawing/2014/main" id="{CA0A4930-2BA7-2212-1349-0808B559ADC5}"/>
              </a:ext>
            </a:extLst>
          </p:cNvPr>
          <p:cNvSpPr>
            <a:spLocks noChangeArrowheads="1"/>
          </p:cNvSpPr>
          <p:nvPr/>
        </p:nvSpPr>
        <p:spPr bwMode="auto">
          <a:xfrm>
            <a:off x="11348944" y="5236618"/>
            <a:ext cx="142761" cy="243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0658" tIns="35329" rIns="70658" bIns="35329" numCol="1" anchor="ctr" anchorCtr="0" compatLnSpc="1">
            <a:prstTxWarp prst="textNoShape">
              <a:avLst/>
            </a:prstTxWarp>
            <a:spAutoFit/>
          </a:bodyPr>
          <a:lstStyle/>
          <a:p>
            <a:endParaRPr lang="en-US" sz="1117"/>
          </a:p>
        </p:txBody>
      </p:sp>
      <p:sp>
        <p:nvSpPr>
          <p:cNvPr id="37" name="TextBox 36">
            <a:extLst>
              <a:ext uri="{FF2B5EF4-FFF2-40B4-BE49-F238E27FC236}">
                <a16:creationId xmlns:a16="http://schemas.microsoft.com/office/drawing/2014/main" id="{34CE5A2A-1592-E824-4E5C-F36BE1407DFF}"/>
              </a:ext>
            </a:extLst>
          </p:cNvPr>
          <p:cNvSpPr txBox="1"/>
          <p:nvPr/>
        </p:nvSpPr>
        <p:spPr>
          <a:xfrm>
            <a:off x="8865314" y="953784"/>
            <a:ext cx="3720583" cy="711285"/>
          </a:xfrm>
          <a:prstGeom prst="rect">
            <a:avLst/>
          </a:prstGeom>
          <a:noFill/>
        </p:spPr>
        <p:txBody>
          <a:bodyPr wrap="square" rtlCol="0">
            <a:spAutoFit/>
          </a:bodyPr>
          <a:lstStyle/>
          <a:p>
            <a:pPr marL="706557" indent="-706557">
              <a:lnSpc>
                <a:spcPts val="1236"/>
              </a:lnSpc>
              <a:spcAft>
                <a:spcPts val="1200"/>
              </a:spcAft>
              <a:tabLst>
                <a:tab pos="1100316" algn="l"/>
              </a:tabLst>
            </a:pPr>
            <a:r>
              <a:rPr lang="en-US" sz="1400" b="1" dirty="0">
                <a:solidFill>
                  <a:schemeClr val="bg1"/>
                </a:solidFill>
                <a:cs typeface="Arial" panose="020B0604020202020204" pitchFamily="34" charset="0"/>
              </a:rPr>
              <a:t>Saturday	</a:t>
            </a:r>
            <a:r>
              <a:rPr lang="en-US" sz="1100" dirty="0">
                <a:solidFill>
                  <a:schemeClr val="bg1"/>
                </a:solidFill>
                <a:cs typeface="Arial" panose="020B0604020202020204" pitchFamily="34" charset="0"/>
              </a:rPr>
              <a:t>Shabbat Services Talk </a:t>
            </a:r>
            <a:br>
              <a:rPr lang="en-US" sz="1100" dirty="0">
                <a:solidFill>
                  <a:schemeClr val="bg1"/>
                </a:solidFill>
                <a:cs typeface="Arial" panose="020B0604020202020204" pitchFamily="34" charset="0"/>
              </a:rPr>
            </a:br>
            <a:r>
              <a:rPr lang="en-US" sz="1100" i="1" dirty="0">
                <a:solidFill>
                  <a:schemeClr val="bg1"/>
                </a:solidFill>
                <a:cs typeface="Arial" panose="020B0604020202020204" pitchFamily="34" charset="0"/>
              </a:rPr>
              <a:t>*Special Concert Saturday Night!</a:t>
            </a:r>
            <a:endParaRPr lang="en-US" sz="1400" i="1" dirty="0">
              <a:solidFill>
                <a:schemeClr val="bg1"/>
              </a:solidFill>
              <a:cs typeface="Arial" panose="020B0604020202020204" pitchFamily="34" charset="0"/>
            </a:endParaRPr>
          </a:p>
          <a:p>
            <a:pPr marL="706557" indent="-706557">
              <a:lnSpc>
                <a:spcPts val="1236"/>
              </a:lnSpc>
              <a:tabLst>
                <a:tab pos="1100316" algn="l"/>
              </a:tabLst>
            </a:pPr>
            <a:r>
              <a:rPr lang="en-US" sz="1400" b="1" dirty="0">
                <a:solidFill>
                  <a:schemeClr val="bg1"/>
                </a:solidFill>
                <a:cs typeface="Arial" panose="020B0604020202020204" pitchFamily="34" charset="0"/>
              </a:rPr>
              <a:t>Sunday</a:t>
            </a:r>
            <a:r>
              <a:rPr lang="en-US" sz="1400" dirty="0">
                <a:solidFill>
                  <a:schemeClr val="bg1"/>
                </a:solidFill>
                <a:cs typeface="Arial" panose="020B0604020202020204" pitchFamily="34" charset="0"/>
              </a:rPr>
              <a:t>	</a:t>
            </a:r>
            <a:r>
              <a:rPr lang="en-US" sz="1100" dirty="0">
                <a:solidFill>
                  <a:schemeClr val="bg1"/>
                </a:solidFill>
                <a:cs typeface="Arial" panose="020B0604020202020204" pitchFamily="34" charset="0"/>
              </a:rPr>
              <a:t>10am Scholar in Residence Breakfast Talk</a:t>
            </a:r>
            <a:endParaRPr lang="en-US" sz="1400" dirty="0">
              <a:solidFill>
                <a:schemeClr val="bg1"/>
              </a:solidFill>
              <a:cs typeface="Arial" panose="020B0604020202020204" pitchFamily="34" charset="0"/>
            </a:endParaRPr>
          </a:p>
        </p:txBody>
      </p:sp>
      <p:pic>
        <p:nvPicPr>
          <p:cNvPr id="38" name="Picture 37">
            <a:extLst>
              <a:ext uri="{FF2B5EF4-FFF2-40B4-BE49-F238E27FC236}">
                <a16:creationId xmlns:a16="http://schemas.microsoft.com/office/drawing/2014/main" id="{B915F5FB-D9C7-1831-D246-2208E2823BA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127374" y="580621"/>
            <a:ext cx="646721" cy="1113427"/>
          </a:xfrm>
          <a:prstGeom prst="rect">
            <a:avLst/>
          </a:prstGeom>
        </p:spPr>
      </p:pic>
      <p:sp>
        <p:nvSpPr>
          <p:cNvPr id="39" name="AutoShape 2" descr=" ">
            <a:extLst>
              <a:ext uri="{FF2B5EF4-FFF2-40B4-BE49-F238E27FC236}">
                <a16:creationId xmlns:a16="http://schemas.microsoft.com/office/drawing/2014/main" id="{BBA4A8AF-598E-01E4-3514-55850A0E6247}"/>
              </a:ext>
            </a:extLst>
          </p:cNvPr>
          <p:cNvSpPr>
            <a:spLocks noChangeAspect="1" noChangeArrowheads="1"/>
          </p:cNvSpPr>
          <p:nvPr/>
        </p:nvSpPr>
        <p:spPr bwMode="auto">
          <a:xfrm>
            <a:off x="14244205" y="5299364"/>
            <a:ext cx="235527" cy="23552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70658" tIns="35329" rIns="70658" bIns="35329" numCol="1" anchor="t" anchorCtr="0" compatLnSpc="1">
            <a:prstTxWarp prst="textNoShape">
              <a:avLst/>
            </a:prstTxWarp>
          </a:bodyPr>
          <a:lstStyle/>
          <a:p>
            <a:endParaRPr lang="en-US" sz="1117"/>
          </a:p>
        </p:txBody>
      </p:sp>
      <p:sp>
        <p:nvSpPr>
          <p:cNvPr id="40" name="Rectangle 39">
            <a:extLst>
              <a:ext uri="{FF2B5EF4-FFF2-40B4-BE49-F238E27FC236}">
                <a16:creationId xmlns:a16="http://schemas.microsoft.com/office/drawing/2014/main" id="{F7F02470-ADE8-822F-554B-4F5D3F75365D}"/>
              </a:ext>
            </a:extLst>
          </p:cNvPr>
          <p:cNvSpPr/>
          <p:nvPr/>
        </p:nvSpPr>
        <p:spPr>
          <a:xfrm>
            <a:off x="8875652" y="2081117"/>
            <a:ext cx="2198192" cy="2003947"/>
          </a:xfrm>
          <a:prstGeom prst="rect">
            <a:avLst/>
          </a:prstGeom>
          <a:noFill/>
          <a:ln>
            <a:noFill/>
          </a:ln>
        </p:spPr>
        <p:txBody>
          <a:bodyPr wrap="square" lIns="0" tIns="0" rIns="0" bIns="0">
            <a:spAutoFit/>
          </a:bodyPr>
          <a:lstStyle/>
          <a:p>
            <a:pPr>
              <a:lnSpc>
                <a:spcPts val="1545"/>
              </a:lnSpc>
            </a:pPr>
            <a:r>
              <a:rPr lang="en-US" sz="1545" b="1" dirty="0">
                <a:solidFill>
                  <a:schemeClr val="tx1">
                    <a:lumMod val="85000"/>
                    <a:lumOff val="15000"/>
                  </a:schemeClr>
                </a:solidFill>
              </a:rPr>
              <a:t>Our Scholar in Residence</a:t>
            </a:r>
            <a:br>
              <a:rPr lang="en-US" sz="1545" b="1" dirty="0">
                <a:solidFill>
                  <a:schemeClr val="tx1">
                    <a:lumMod val="85000"/>
                    <a:lumOff val="15000"/>
                  </a:schemeClr>
                </a:solidFill>
              </a:rPr>
            </a:br>
            <a:r>
              <a:rPr lang="en-US" sz="1545" b="1" dirty="0">
                <a:solidFill>
                  <a:schemeClr val="tx1">
                    <a:lumMod val="85000"/>
                    <a:lumOff val="15000"/>
                  </a:schemeClr>
                </a:solidFill>
              </a:rPr>
              <a:t>Rabbi Menachem Creditor</a:t>
            </a:r>
          </a:p>
          <a:p>
            <a:pPr>
              <a:lnSpc>
                <a:spcPts val="618"/>
              </a:lnSpc>
            </a:pPr>
            <a:endParaRPr lang="en-US" sz="1854" b="1" dirty="0">
              <a:solidFill>
                <a:schemeClr val="tx1">
                  <a:lumMod val="85000"/>
                  <a:lumOff val="15000"/>
                </a:schemeClr>
              </a:solidFill>
            </a:endParaRPr>
          </a:p>
          <a:p>
            <a:pPr>
              <a:lnSpc>
                <a:spcPts val="1159"/>
              </a:lnSpc>
            </a:pPr>
            <a:r>
              <a:rPr lang="en-US" sz="1236" dirty="0">
                <a:solidFill>
                  <a:schemeClr val="tx1">
                    <a:lumMod val="85000"/>
                    <a:lumOff val="15000"/>
                  </a:schemeClr>
                </a:solidFill>
              </a:rPr>
              <a:t>Menachem Creditor served as Assistant Rabbi at Temple Israel from 2002 to 2007 and as Rabbi of Congregation Netivot Shalom in Berkeley, California from 2007 to 2018. In 2018 he was named Pearl and Ira Meyer Scholar-in-Residence of UJA-Federation of New York and was the founder of Rabbis Against Gun Violence. </a:t>
            </a:r>
          </a:p>
        </p:txBody>
      </p:sp>
      <p:sp>
        <p:nvSpPr>
          <p:cNvPr id="42" name="TextBox 41">
            <a:extLst>
              <a:ext uri="{FF2B5EF4-FFF2-40B4-BE49-F238E27FC236}">
                <a16:creationId xmlns:a16="http://schemas.microsoft.com/office/drawing/2014/main" id="{EA3027B0-6796-A491-F99F-95B4AA57A180}"/>
              </a:ext>
            </a:extLst>
          </p:cNvPr>
          <p:cNvSpPr txBox="1"/>
          <p:nvPr/>
        </p:nvSpPr>
        <p:spPr>
          <a:xfrm>
            <a:off x="8753475" y="6078180"/>
            <a:ext cx="3984406" cy="1342034"/>
          </a:xfrm>
          <a:prstGeom prst="rect">
            <a:avLst/>
          </a:prstGeom>
          <a:noFill/>
        </p:spPr>
        <p:txBody>
          <a:bodyPr wrap="square" rtlCol="0">
            <a:spAutoFit/>
          </a:bodyPr>
          <a:lstStyle/>
          <a:p>
            <a:pPr algn="ctr">
              <a:lnSpc>
                <a:spcPts val="1391"/>
              </a:lnSpc>
            </a:pPr>
            <a:r>
              <a:rPr lang="en-US" sz="1400" b="1" dirty="0">
                <a:solidFill>
                  <a:schemeClr val="bg1"/>
                </a:solidFill>
              </a:rPr>
              <a:t>Shabbat Services Topic</a:t>
            </a:r>
            <a:r>
              <a:rPr lang="en-US" sz="1400" dirty="0">
                <a:solidFill>
                  <a:schemeClr val="bg1"/>
                </a:solidFill>
              </a:rPr>
              <a:t>: “Proximity &amp; Power: </a:t>
            </a:r>
            <a:br>
              <a:rPr lang="en-US" sz="1400" dirty="0">
                <a:solidFill>
                  <a:schemeClr val="bg1"/>
                </a:solidFill>
              </a:rPr>
            </a:br>
            <a:r>
              <a:rPr lang="en-US" sz="1400" dirty="0">
                <a:solidFill>
                  <a:schemeClr val="bg1"/>
                </a:solidFill>
              </a:rPr>
              <a:t>The Difficulty Being an Effective Problem-Solver </a:t>
            </a:r>
            <a:br>
              <a:rPr lang="en-US" sz="1400" dirty="0">
                <a:solidFill>
                  <a:schemeClr val="bg1"/>
                </a:solidFill>
              </a:rPr>
            </a:br>
            <a:r>
              <a:rPr lang="en-US" sz="1400" dirty="0">
                <a:solidFill>
                  <a:schemeClr val="bg1"/>
                </a:solidFill>
              </a:rPr>
              <a:t>from a Distance”</a:t>
            </a:r>
          </a:p>
          <a:p>
            <a:pPr algn="ctr">
              <a:lnSpc>
                <a:spcPts val="1391"/>
              </a:lnSpc>
            </a:pPr>
            <a:endParaRPr lang="en-US" sz="1400" dirty="0">
              <a:solidFill>
                <a:schemeClr val="bg1"/>
              </a:solidFill>
            </a:endParaRPr>
          </a:p>
          <a:p>
            <a:pPr algn="ctr">
              <a:lnSpc>
                <a:spcPts val="1391"/>
              </a:lnSpc>
            </a:pPr>
            <a:r>
              <a:rPr lang="en-US" sz="1400" b="1" dirty="0">
                <a:solidFill>
                  <a:schemeClr val="bg1"/>
                </a:solidFill>
              </a:rPr>
              <a:t>Sunday Morning Breakfast Topic</a:t>
            </a:r>
            <a:r>
              <a:rPr lang="en-US" sz="1400" dirty="0">
                <a:solidFill>
                  <a:schemeClr val="bg1"/>
                </a:solidFill>
              </a:rPr>
              <a:t>: “Fault Lines: </a:t>
            </a:r>
            <a:br>
              <a:rPr lang="en-US" sz="1400" dirty="0">
                <a:solidFill>
                  <a:schemeClr val="bg1"/>
                </a:solidFill>
              </a:rPr>
            </a:br>
            <a:r>
              <a:rPr lang="en-US" sz="1400" dirty="0">
                <a:solidFill>
                  <a:schemeClr val="bg1"/>
                </a:solidFill>
              </a:rPr>
              <a:t>Exploring the Complicated Place of </a:t>
            </a:r>
            <a:br>
              <a:rPr lang="en-US" sz="1400" dirty="0">
                <a:solidFill>
                  <a:schemeClr val="bg1"/>
                </a:solidFill>
              </a:rPr>
            </a:br>
            <a:r>
              <a:rPr lang="en-US" sz="1400" dirty="0">
                <a:solidFill>
                  <a:schemeClr val="bg1"/>
                </a:solidFill>
              </a:rPr>
              <a:t>Progressive American Jewish Zionism”</a:t>
            </a:r>
          </a:p>
        </p:txBody>
      </p:sp>
      <p:pic>
        <p:nvPicPr>
          <p:cNvPr id="44" name="Picture 43" descr="A person holding a book&#10;&#10;Description automatically generated">
            <a:extLst>
              <a:ext uri="{FF2B5EF4-FFF2-40B4-BE49-F238E27FC236}">
                <a16:creationId xmlns:a16="http://schemas.microsoft.com/office/drawing/2014/main" id="{583740F2-7779-CA8F-B406-7B7AF59FCF06}"/>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11186297" y="1783485"/>
            <a:ext cx="1610858" cy="2161803"/>
          </a:xfrm>
          <a:prstGeom prst="rect">
            <a:avLst/>
          </a:prstGeom>
        </p:spPr>
      </p:pic>
      <p:sp>
        <p:nvSpPr>
          <p:cNvPr id="45" name="Rectangle 44">
            <a:extLst>
              <a:ext uri="{FF2B5EF4-FFF2-40B4-BE49-F238E27FC236}">
                <a16:creationId xmlns:a16="http://schemas.microsoft.com/office/drawing/2014/main" id="{6C55D0A4-303E-B114-4D47-A525426DCA3C}"/>
              </a:ext>
            </a:extLst>
          </p:cNvPr>
          <p:cNvSpPr/>
          <p:nvPr/>
        </p:nvSpPr>
        <p:spPr>
          <a:xfrm>
            <a:off x="8875651" y="4157724"/>
            <a:ext cx="3808161" cy="1542282"/>
          </a:xfrm>
          <a:prstGeom prst="rect">
            <a:avLst/>
          </a:prstGeom>
          <a:noFill/>
          <a:ln>
            <a:noFill/>
          </a:ln>
        </p:spPr>
        <p:txBody>
          <a:bodyPr wrap="square" lIns="0" tIns="0" rIns="0" bIns="0">
            <a:spAutoFit/>
          </a:bodyPr>
          <a:lstStyle/>
          <a:p>
            <a:pPr>
              <a:lnSpc>
                <a:spcPts val="1159"/>
              </a:lnSpc>
            </a:pPr>
            <a:r>
              <a:rPr lang="en-US" sz="1236" dirty="0">
                <a:solidFill>
                  <a:schemeClr val="tx1">
                    <a:lumMod val="85000"/>
                    <a:lumOff val="15000"/>
                  </a:schemeClr>
                </a:solidFill>
              </a:rPr>
              <a:t>Named by Newsweek as one of the 50 most influential rabbis in America, he is an acclaimed author, musician, teacher and activist who has worked to amplify the prophetic Jewish voice in the world. His books include “Peace in Our Cities: Rabbis Against Gun Violence”, “The Hope: American Jewish Voices in Support of Israel”, “Fierce Feelings: Poems”, “Siddur Tov </a:t>
            </a:r>
            <a:r>
              <a:rPr lang="en-US" sz="1236" dirty="0" err="1">
                <a:solidFill>
                  <a:schemeClr val="tx1">
                    <a:lumMod val="85000"/>
                    <a:lumOff val="15000"/>
                  </a:schemeClr>
                </a:solidFill>
              </a:rPr>
              <a:t>LeHodot</a:t>
            </a:r>
            <a:r>
              <a:rPr lang="en-US" sz="1236" dirty="0">
                <a:solidFill>
                  <a:schemeClr val="tx1">
                    <a:lumMod val="85000"/>
                    <a:lumOff val="15000"/>
                  </a:schemeClr>
                </a:solidFill>
              </a:rPr>
              <a:t>: A Transliterated Shabbat Prayerbook”, and "When We Turned Within." He and his wife Neshama Carlebach live in New York, where they are raising their five children.</a:t>
            </a:r>
          </a:p>
        </p:txBody>
      </p:sp>
      <p:pic>
        <p:nvPicPr>
          <p:cNvPr id="9" name="Picture 8" descr="A group of people playing instruments&#10;&#10;Description automatically generated">
            <a:extLst>
              <a:ext uri="{FF2B5EF4-FFF2-40B4-BE49-F238E27FC236}">
                <a16:creationId xmlns:a16="http://schemas.microsoft.com/office/drawing/2014/main" id="{266D7DD9-53FB-19BF-9284-4C62A0EB7222}"/>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1265" y="6330377"/>
            <a:ext cx="3961412" cy="1442023"/>
          </a:xfrm>
          <a:prstGeom prst="rect">
            <a:avLst/>
          </a:prstGeom>
        </p:spPr>
      </p:pic>
      <p:sp>
        <p:nvSpPr>
          <p:cNvPr id="3" name="Rectangle 2">
            <a:extLst>
              <a:ext uri="{FF2B5EF4-FFF2-40B4-BE49-F238E27FC236}">
                <a16:creationId xmlns:a16="http://schemas.microsoft.com/office/drawing/2014/main" id="{0C570FB4-4026-BF8E-B1C0-DCF965DD55C7}"/>
              </a:ext>
            </a:extLst>
          </p:cNvPr>
          <p:cNvSpPr/>
          <p:nvPr/>
        </p:nvSpPr>
        <p:spPr>
          <a:xfrm>
            <a:off x="4327353" y="84886"/>
            <a:ext cx="4165496" cy="5422519"/>
          </a:xfrm>
          <a:prstGeom prst="rect">
            <a:avLst/>
          </a:prstGeom>
          <a:solidFill>
            <a:schemeClr val="accent4">
              <a:lumMod val="20000"/>
              <a:lumOff val="80000"/>
            </a:schemeClr>
          </a:solidFill>
        </p:spPr>
        <p:txBody>
          <a:bodyPr wrap="square" lIns="211975" tIns="141316" rIns="211975" bIns="141316">
            <a:noAutofit/>
          </a:bodyPr>
          <a:lstStyle/>
          <a:p>
            <a:pPr>
              <a:lnSpc>
                <a:spcPts val="1391"/>
              </a:lnSpc>
              <a:spcAft>
                <a:spcPts val="464"/>
              </a:spcAft>
            </a:pPr>
            <a:r>
              <a:rPr lang="en-US" sz="1545" b="1" spc="15" dirty="0">
                <a:latin typeface="Franklin Gothic Book" panose="020B0503020102020204" pitchFamily="34" charset="0"/>
              </a:rPr>
              <a:t>About Neshama</a:t>
            </a:r>
          </a:p>
          <a:p>
            <a:pPr>
              <a:lnSpc>
                <a:spcPts val="1300"/>
              </a:lnSpc>
            </a:pPr>
            <a:r>
              <a:rPr lang="en-US" sz="1300" spc="15" dirty="0" err="1">
                <a:latin typeface="Calibri" panose="020F0502020204030204" pitchFamily="34" charset="0"/>
                <a:cs typeface="Calibri" panose="020F0502020204030204" pitchFamily="34" charset="0"/>
              </a:rPr>
              <a:t>Neshama</a:t>
            </a:r>
            <a:r>
              <a:rPr lang="en-US" sz="1300" spc="15" dirty="0">
                <a:latin typeface="Calibri" panose="020F0502020204030204" pitchFamily="34" charset="0"/>
                <a:cs typeface="Calibri" panose="020F0502020204030204" pitchFamily="34" charset="0"/>
              </a:rPr>
              <a:t> Carlebach is an award-winning singer, songwriter and educator who has performed and taught in cities around the world.  A winner and four-time nominee in the Independent Music Awards for her most current release, Believe, and winner of the Global Music Awards Silver Award for Outstanding Performance by a female vocalist for the album, </a:t>
            </a:r>
            <a:r>
              <a:rPr lang="en-US" sz="1300" spc="15" dirty="0" err="1">
                <a:latin typeface="Calibri" panose="020F0502020204030204" pitchFamily="34" charset="0"/>
                <a:cs typeface="Calibri" panose="020F0502020204030204" pitchFamily="34" charset="0"/>
              </a:rPr>
              <a:t>Neshama</a:t>
            </a:r>
            <a:r>
              <a:rPr lang="en-US" sz="1300" spc="15" dirty="0">
                <a:latin typeface="Calibri" panose="020F0502020204030204" pitchFamily="34" charset="0"/>
                <a:cs typeface="Calibri" panose="020F0502020204030204" pitchFamily="34" charset="0"/>
              </a:rPr>
              <a:t> has sold over one million records, making her one of today’s best-selling Jewish artists in the world.  </a:t>
            </a:r>
            <a:r>
              <a:rPr lang="en-US" sz="1300" spc="15" dirty="0" err="1">
                <a:latin typeface="Calibri" panose="020F0502020204030204" pitchFamily="34" charset="0"/>
                <a:cs typeface="Calibri" panose="020F0502020204030204" pitchFamily="34" charset="0"/>
              </a:rPr>
              <a:t>Neshama</a:t>
            </a:r>
            <a:r>
              <a:rPr lang="en-US" sz="1300" spc="15" dirty="0">
                <a:latin typeface="Calibri" panose="020F0502020204030204" pitchFamily="34" charset="0"/>
                <a:cs typeface="Calibri" panose="020F0502020204030204" pitchFamily="34" charset="0"/>
              </a:rPr>
              <a:t> has been a cornerstone of major Jewish music festivals across the U.S. and globally, performing in front of thousands at countless concerts and gatherings for audiences of all ages and backgrounds in. As a teenager she performed alongside her father, the late Rabbi </a:t>
            </a:r>
            <a:r>
              <a:rPr lang="en-US" sz="1300" spc="15" dirty="0" err="1">
                <a:latin typeface="Calibri" panose="020F0502020204030204" pitchFamily="34" charset="0"/>
                <a:cs typeface="Calibri" panose="020F0502020204030204" pitchFamily="34" charset="0"/>
              </a:rPr>
              <a:t>Shlomo</a:t>
            </a:r>
            <a:r>
              <a:rPr lang="en-US" sz="1300" spc="15" dirty="0">
                <a:latin typeface="Calibri" panose="020F0502020204030204" pitchFamily="34" charset="0"/>
                <a:cs typeface="Calibri" panose="020F0502020204030204" pitchFamily="34" charset="0"/>
              </a:rPr>
              <a:t> Carlebach. As the first then-Orthodox woman of her generation to perform for a mixed-gender audience, </a:t>
            </a:r>
            <a:r>
              <a:rPr lang="en-US" sz="1300" spc="15" dirty="0" err="1">
                <a:latin typeface="Calibri" panose="020F0502020204030204" pitchFamily="34" charset="0"/>
                <a:cs typeface="Calibri" panose="020F0502020204030204" pitchFamily="34" charset="0"/>
              </a:rPr>
              <a:t>Neshama</a:t>
            </a:r>
            <a:r>
              <a:rPr lang="en-US" sz="1300" spc="15" dirty="0">
                <a:latin typeface="Calibri" panose="020F0502020204030204" pitchFamily="34" charset="0"/>
                <a:cs typeface="Calibri" panose="020F0502020204030204" pitchFamily="34" charset="0"/>
              </a:rPr>
              <a:t> has sparked public conversations with brave forays into the place of women in Judaism and today’s world. During the worldwide pandemic, </a:t>
            </a:r>
            <a:r>
              <a:rPr lang="en-US" sz="1300" spc="15" dirty="0" err="1">
                <a:latin typeface="Calibri" panose="020F0502020204030204" pitchFamily="34" charset="0"/>
                <a:cs typeface="Calibri" panose="020F0502020204030204" pitchFamily="34" charset="0"/>
              </a:rPr>
              <a:t>Neshama</a:t>
            </a:r>
            <a:r>
              <a:rPr lang="en-US" sz="1300" spc="15" dirty="0">
                <a:latin typeface="Calibri" panose="020F0502020204030204" pitchFamily="34" charset="0"/>
                <a:cs typeface="Calibri" panose="020F0502020204030204" pitchFamily="34" charset="0"/>
              </a:rPr>
              <a:t> was able to pivot and transform her work platform. From her home studio, </a:t>
            </a:r>
            <a:r>
              <a:rPr lang="en-US" sz="1300" spc="15" dirty="0" err="1">
                <a:latin typeface="Calibri" panose="020F0502020204030204" pitchFamily="34" charset="0"/>
                <a:cs typeface="Calibri" panose="020F0502020204030204" pitchFamily="34" charset="0"/>
              </a:rPr>
              <a:t>Neshama</a:t>
            </a:r>
            <a:r>
              <a:rPr lang="en-US" sz="1300" spc="15" dirty="0">
                <a:latin typeface="Calibri" panose="020F0502020204030204" pitchFamily="34" charset="0"/>
                <a:cs typeface="Calibri" panose="020F0502020204030204" pitchFamily="34" charset="0"/>
              </a:rPr>
              <a:t> performed and participated in over 350 Zoom events, ranging from fundraisers to gala events and life cycle moments where she was able to provide solace, comfort and uplifting music to communities around the world. </a:t>
            </a:r>
            <a:r>
              <a:rPr lang="en-US" sz="1300" spc="15" dirty="0" err="1">
                <a:latin typeface="Calibri" panose="020F0502020204030204" pitchFamily="34" charset="0"/>
                <a:cs typeface="Calibri" panose="020F0502020204030204" pitchFamily="34" charset="0"/>
              </a:rPr>
              <a:t>Neshama</a:t>
            </a:r>
            <a:r>
              <a:rPr lang="en-US" sz="1300" spc="15" dirty="0">
                <a:latin typeface="Calibri" panose="020F0502020204030204" pitchFamily="34" charset="0"/>
                <a:cs typeface="Calibri" panose="020F0502020204030204" pitchFamily="34" charset="0"/>
              </a:rPr>
              <a:t> is currently writing a memoir and lives in New York with her husband, Rabbi Menachem Creditor, and their five children. </a:t>
            </a:r>
          </a:p>
        </p:txBody>
      </p:sp>
      <p:pic>
        <p:nvPicPr>
          <p:cNvPr id="10" name="Picture 9" descr="A picture containing microphone&#10;&#10;Description automatically generated">
            <a:extLst>
              <a:ext uri="{FF2B5EF4-FFF2-40B4-BE49-F238E27FC236}">
                <a16:creationId xmlns:a16="http://schemas.microsoft.com/office/drawing/2014/main" id="{25E45E80-35E3-2EBC-F839-26C636A4B3C8}"/>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t="-881" r="-1"/>
          <a:stretch/>
        </p:blipFill>
        <p:spPr>
          <a:xfrm>
            <a:off x="4197860" y="5479873"/>
            <a:ext cx="4424577" cy="2292527"/>
          </a:xfrm>
          <a:prstGeom prst="rect">
            <a:avLst/>
          </a:prstGeom>
        </p:spPr>
      </p:pic>
    </p:spTree>
    <p:extLst>
      <p:ext uri="{BB962C8B-B14F-4D97-AF65-F5344CB8AC3E}">
        <p14:creationId xmlns:p14="http://schemas.microsoft.com/office/powerpoint/2010/main" val="4106196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7A2F9EBF-2EBF-85D5-5C67-58740533253F}"/>
              </a:ext>
            </a:extLst>
          </p:cNvPr>
          <p:cNvSpPr/>
          <p:nvPr/>
        </p:nvSpPr>
        <p:spPr>
          <a:xfrm>
            <a:off x="8707374" y="-5232"/>
            <a:ext cx="4096818" cy="7772400"/>
          </a:xfrm>
          <a:prstGeom prst="rect">
            <a:avLst/>
          </a:prstGeom>
          <a:solidFill>
            <a:srgbClr val="DAE3F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17" dirty="0"/>
          </a:p>
        </p:txBody>
      </p:sp>
      <p:sp>
        <p:nvSpPr>
          <p:cNvPr id="16" name="Rectangle 15">
            <a:extLst>
              <a:ext uri="{FF2B5EF4-FFF2-40B4-BE49-F238E27FC236}">
                <a16:creationId xmlns:a16="http://schemas.microsoft.com/office/drawing/2014/main" id="{0FBB1A10-2A44-48CA-A4DA-023B6449B740}"/>
              </a:ext>
            </a:extLst>
          </p:cNvPr>
          <p:cNvSpPr/>
          <p:nvPr/>
        </p:nvSpPr>
        <p:spPr>
          <a:xfrm>
            <a:off x="8879758" y="112029"/>
            <a:ext cx="3744980" cy="7550399"/>
          </a:xfrm>
          <a:prstGeom prst="rect">
            <a:avLst/>
          </a:prstGeom>
          <a:solidFill>
            <a:srgbClr val="DAE3F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17"/>
          </a:p>
        </p:txBody>
      </p:sp>
      <p:cxnSp>
        <p:nvCxnSpPr>
          <p:cNvPr id="5" name="Straight Connector 4" hidden="1">
            <a:extLst>
              <a:ext uri="{FF2B5EF4-FFF2-40B4-BE49-F238E27FC236}">
                <a16:creationId xmlns:a16="http://schemas.microsoft.com/office/drawing/2014/main" id="{F9FCADC4-7018-45CD-B6EB-0D06FFF49CFC}"/>
              </a:ext>
            </a:extLst>
          </p:cNvPr>
          <p:cNvCxnSpPr/>
          <p:nvPr/>
        </p:nvCxnSpPr>
        <p:spPr>
          <a:xfrm>
            <a:off x="4369377" y="0"/>
            <a:ext cx="0" cy="777240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hidden="1">
            <a:extLst>
              <a:ext uri="{FF2B5EF4-FFF2-40B4-BE49-F238E27FC236}">
                <a16:creationId xmlns:a16="http://schemas.microsoft.com/office/drawing/2014/main" id="{65BD2915-EA64-4ED7-873A-5FB956D2FE21}"/>
              </a:ext>
            </a:extLst>
          </p:cNvPr>
          <p:cNvCxnSpPr/>
          <p:nvPr/>
        </p:nvCxnSpPr>
        <p:spPr>
          <a:xfrm>
            <a:off x="8442036" y="0"/>
            <a:ext cx="0" cy="777240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1237EC7F-C70C-4446-97FD-CED949037352}"/>
              </a:ext>
            </a:extLst>
          </p:cNvPr>
          <p:cNvSpPr/>
          <p:nvPr/>
        </p:nvSpPr>
        <p:spPr>
          <a:xfrm>
            <a:off x="4535591" y="229254"/>
            <a:ext cx="3854920" cy="421910"/>
          </a:xfrm>
          <a:prstGeom prst="rect">
            <a:avLst/>
          </a:prstGeom>
        </p:spPr>
        <p:txBody>
          <a:bodyPr wrap="square">
            <a:spAutoFit/>
          </a:bodyPr>
          <a:lstStyle/>
          <a:p>
            <a:pPr algn="ctr">
              <a:lnSpc>
                <a:spcPts val="1391"/>
              </a:lnSpc>
              <a:spcAft>
                <a:spcPts val="232"/>
              </a:spcAft>
              <a:tabLst>
                <a:tab pos="2119671" algn="l"/>
              </a:tabLst>
            </a:pPr>
            <a:r>
              <a:rPr lang="en-US" sz="1623" dirty="0">
                <a:solidFill>
                  <a:srgbClr val="000000"/>
                </a:solidFill>
              </a:rPr>
              <a:t>Acknowledgements</a:t>
            </a:r>
          </a:p>
          <a:p>
            <a:pPr>
              <a:lnSpc>
                <a:spcPts val="927"/>
              </a:lnSpc>
            </a:pPr>
            <a:r>
              <a:rPr lang="en-US" sz="1117" dirty="0">
                <a:ea typeface="Times New Roman" panose="02020603050405020304" pitchFamily="18" charset="0"/>
              </a:rPr>
              <a:t> </a:t>
            </a:r>
            <a:endParaRPr lang="en-US" sz="927" dirty="0">
              <a:ea typeface="Calibri" panose="020F0502020204030204" pitchFamily="34" charset="0"/>
            </a:endParaRPr>
          </a:p>
        </p:txBody>
      </p:sp>
      <p:sp>
        <p:nvSpPr>
          <p:cNvPr id="9" name="officeArt object">
            <a:extLst>
              <a:ext uri="{FF2B5EF4-FFF2-40B4-BE49-F238E27FC236}">
                <a16:creationId xmlns:a16="http://schemas.microsoft.com/office/drawing/2014/main" id="{AD5ABC31-6CAA-457F-8AA5-9A285937A0F7}"/>
              </a:ext>
            </a:extLst>
          </p:cNvPr>
          <p:cNvSpPr/>
          <p:nvPr/>
        </p:nvSpPr>
        <p:spPr>
          <a:xfrm>
            <a:off x="9038418" y="229254"/>
            <a:ext cx="3617544" cy="7135881"/>
          </a:xfrm>
          <a:prstGeom prst="rect">
            <a:avLst/>
          </a:prstGeom>
          <a:noFill/>
          <a:ln w="12700" cap="flat">
            <a:noFill/>
            <a:miter lim="400000"/>
          </a:ln>
          <a:effectLst/>
        </p:spPr>
        <p:txBody>
          <a:bodyPr wrap="square" lIns="0" tIns="0" rIns="0" bIns="0" numCol="1" anchor="t">
            <a:noAutofit/>
          </a:bodyPr>
          <a:lstStyle/>
          <a:p>
            <a:pPr algn="ctr">
              <a:lnSpc>
                <a:spcPts val="1391"/>
              </a:lnSpc>
              <a:spcBef>
                <a:spcPts val="773"/>
              </a:spcBef>
              <a:spcAft>
                <a:spcPts val="232"/>
              </a:spcAft>
              <a:tabLst>
                <a:tab pos="2119671" algn="l"/>
              </a:tabLst>
            </a:pPr>
            <a:r>
              <a:rPr lang="en-US" sz="1623" dirty="0">
                <a:solidFill>
                  <a:srgbClr val="000000"/>
                </a:solidFill>
              </a:rPr>
              <a:t>Sponsors &amp; Supporters</a:t>
            </a:r>
          </a:p>
          <a:p>
            <a:pPr>
              <a:lnSpc>
                <a:spcPts val="1159"/>
              </a:lnSpc>
              <a:spcBef>
                <a:spcPts val="773"/>
              </a:spcBef>
            </a:pPr>
            <a:r>
              <a:rPr lang="en-US" sz="1236" i="1" dirty="0">
                <a:solidFill>
                  <a:srgbClr val="000000"/>
                </a:solidFill>
                <a:ea typeface="Arial Unicode MS"/>
                <a:cs typeface="Arial Unicode MS"/>
              </a:rPr>
              <a:t>With appreciation to the following individuals for their generous financial support:</a:t>
            </a:r>
          </a:p>
          <a:p>
            <a:pPr marL="2031351" indent="-2031351">
              <a:lnSpc>
                <a:spcPts val="1159"/>
              </a:lnSpc>
              <a:spcBef>
                <a:spcPts val="927"/>
              </a:spcBef>
            </a:pPr>
            <a:r>
              <a:rPr lang="en-US" sz="1236" b="1" dirty="0">
                <a:solidFill>
                  <a:srgbClr val="000000"/>
                </a:solidFill>
              </a:rPr>
              <a:t> Special Sponsors</a:t>
            </a:r>
          </a:p>
          <a:p>
            <a:pPr marL="285750" indent="-104775">
              <a:lnSpc>
                <a:spcPts val="1159"/>
              </a:lnSpc>
              <a:buFont typeface="Arial" panose="020B0604020202020204" pitchFamily="34" charset="0"/>
              <a:buChar char="•"/>
            </a:pPr>
            <a:r>
              <a:rPr lang="en-US" sz="1236" dirty="0">
                <a:solidFill>
                  <a:srgbClr val="000000"/>
                </a:solidFill>
              </a:rPr>
              <a:t>New England Friends of the March of the Living</a:t>
            </a:r>
          </a:p>
          <a:p>
            <a:pPr marL="2031351" indent="-2031351">
              <a:lnSpc>
                <a:spcPts val="1159"/>
              </a:lnSpc>
              <a:spcBef>
                <a:spcPts val="927"/>
              </a:spcBef>
            </a:pPr>
            <a:r>
              <a:rPr lang="en-US" sz="1236" b="1" dirty="0">
                <a:solidFill>
                  <a:srgbClr val="000000"/>
                </a:solidFill>
              </a:rPr>
              <a:t>Gold Level Sponsors</a:t>
            </a:r>
          </a:p>
          <a:p>
            <a:pPr marL="314025" indent="-132479">
              <a:lnSpc>
                <a:spcPts val="1100"/>
              </a:lnSpc>
              <a:buFont typeface="Arial" panose="020B0604020202020204" pitchFamily="34" charset="0"/>
              <a:buChar char="•"/>
            </a:pPr>
            <a:r>
              <a:rPr lang="en-US" sz="1236" dirty="0">
                <a:solidFill>
                  <a:srgbClr val="000000"/>
                </a:solidFill>
              </a:rPr>
              <a:t>Neil &amp; Sandra Aronson</a:t>
            </a:r>
          </a:p>
          <a:p>
            <a:pPr marL="314025" indent="-132479">
              <a:lnSpc>
                <a:spcPts val="1100"/>
              </a:lnSpc>
              <a:buFont typeface="Arial" panose="020B0604020202020204" pitchFamily="34" charset="0"/>
              <a:buChar char="•"/>
            </a:pPr>
            <a:r>
              <a:rPr lang="en-US" sz="1236" dirty="0">
                <a:solidFill>
                  <a:srgbClr val="000000"/>
                </a:solidFill>
              </a:rPr>
              <a:t>Bruce &amp; Susan Creditor</a:t>
            </a:r>
          </a:p>
          <a:p>
            <a:pPr marL="314025" indent="-132479">
              <a:lnSpc>
                <a:spcPts val="1100"/>
              </a:lnSpc>
              <a:buFont typeface="Arial" panose="020B0604020202020204" pitchFamily="34" charset="0"/>
              <a:buChar char="•"/>
            </a:pPr>
            <a:r>
              <a:rPr lang="en-US" sz="1236" dirty="0">
                <a:solidFill>
                  <a:srgbClr val="000000"/>
                </a:solidFill>
              </a:rPr>
              <a:t>Andrew &amp; Michal Fandel</a:t>
            </a:r>
          </a:p>
          <a:p>
            <a:pPr marL="314025" indent="-132479">
              <a:lnSpc>
                <a:spcPts val="1100"/>
              </a:lnSpc>
              <a:buFont typeface="Arial" panose="020B0604020202020204" pitchFamily="34" charset="0"/>
              <a:buChar char="•"/>
            </a:pPr>
            <a:r>
              <a:rPr lang="en-US" sz="1236" dirty="0">
                <a:solidFill>
                  <a:srgbClr val="000000"/>
                </a:solidFill>
              </a:rPr>
              <a:t>Michael &amp; Tiziana Getz</a:t>
            </a:r>
          </a:p>
          <a:p>
            <a:pPr marL="314025" indent="-132479">
              <a:lnSpc>
                <a:spcPts val="1100"/>
              </a:lnSpc>
              <a:buFont typeface="Arial" panose="020B0604020202020204" pitchFamily="34" charset="0"/>
              <a:buChar char="•"/>
            </a:pPr>
            <a:r>
              <a:rPr lang="en-US" sz="1236" dirty="0">
                <a:solidFill>
                  <a:srgbClr val="000000"/>
                </a:solidFill>
              </a:rPr>
              <a:t>Mark Goldstein &amp; Beth </a:t>
            </a:r>
            <a:r>
              <a:rPr lang="en-US" sz="1236" dirty="0" err="1">
                <a:solidFill>
                  <a:srgbClr val="000000"/>
                </a:solidFill>
              </a:rPr>
              <a:t>Amdur</a:t>
            </a:r>
            <a:endParaRPr lang="en-US" sz="1236" dirty="0">
              <a:solidFill>
                <a:srgbClr val="000000"/>
              </a:solidFill>
            </a:endParaRPr>
          </a:p>
          <a:p>
            <a:pPr marL="314025" indent="-132479">
              <a:lnSpc>
                <a:spcPts val="1100"/>
              </a:lnSpc>
              <a:buFont typeface="Arial" panose="020B0604020202020204" pitchFamily="34" charset="0"/>
              <a:buChar char="•"/>
            </a:pPr>
            <a:r>
              <a:rPr lang="en-US" sz="1236" dirty="0">
                <a:solidFill>
                  <a:srgbClr val="000000"/>
                </a:solidFill>
              </a:rPr>
              <a:t>Mark &amp; Lisa Grossmann</a:t>
            </a:r>
          </a:p>
          <a:p>
            <a:pPr marL="314025" indent="-132479">
              <a:lnSpc>
                <a:spcPts val="1100"/>
              </a:lnSpc>
              <a:buFont typeface="Arial" panose="020B0604020202020204" pitchFamily="34" charset="0"/>
              <a:buChar char="•"/>
            </a:pPr>
            <a:r>
              <a:rPr lang="en-US" sz="1236" dirty="0">
                <a:solidFill>
                  <a:srgbClr val="000000"/>
                </a:solidFill>
              </a:rPr>
              <a:t>Alan &amp; Lisa Kritz</a:t>
            </a:r>
          </a:p>
          <a:p>
            <a:pPr marL="314025" indent="-132479">
              <a:lnSpc>
                <a:spcPts val="1100"/>
              </a:lnSpc>
              <a:buFont typeface="Arial" panose="020B0604020202020204" pitchFamily="34" charset="0"/>
              <a:buChar char="•"/>
            </a:pPr>
            <a:r>
              <a:rPr lang="en-US" sz="1236" dirty="0">
                <a:solidFill>
                  <a:srgbClr val="000000"/>
                </a:solidFill>
              </a:rPr>
              <a:t>Sonny &amp; Ellen Michelson</a:t>
            </a:r>
          </a:p>
          <a:p>
            <a:pPr marL="314025" indent="-132479">
              <a:lnSpc>
                <a:spcPts val="1100"/>
              </a:lnSpc>
              <a:buFont typeface="Arial" panose="020B0604020202020204" pitchFamily="34" charset="0"/>
              <a:buChar char="•"/>
            </a:pPr>
            <a:r>
              <a:rPr lang="en-US" sz="1236" dirty="0">
                <a:solidFill>
                  <a:srgbClr val="000000"/>
                </a:solidFill>
              </a:rPr>
              <a:t>Norm &amp; Karen Tabroff</a:t>
            </a:r>
          </a:p>
          <a:p>
            <a:pPr marL="314025" indent="-132479">
              <a:lnSpc>
                <a:spcPts val="1100"/>
              </a:lnSpc>
              <a:buFont typeface="Arial" panose="020B0604020202020204" pitchFamily="34" charset="0"/>
              <a:buChar char="•"/>
            </a:pPr>
            <a:r>
              <a:rPr lang="en-US" sz="1236" dirty="0">
                <a:solidFill>
                  <a:srgbClr val="000000"/>
                </a:solidFill>
              </a:rPr>
              <a:t>Morey &amp; Mary Waltuck</a:t>
            </a:r>
          </a:p>
          <a:p>
            <a:pPr marL="2031351" indent="-2031351">
              <a:lnSpc>
                <a:spcPts val="1159"/>
              </a:lnSpc>
              <a:spcBef>
                <a:spcPts val="927"/>
              </a:spcBef>
            </a:pPr>
            <a:r>
              <a:rPr lang="en-US" sz="1236" b="1" dirty="0">
                <a:solidFill>
                  <a:srgbClr val="000000"/>
                </a:solidFill>
              </a:rPr>
              <a:t>Silver Level Sponsors</a:t>
            </a:r>
          </a:p>
          <a:p>
            <a:pPr marL="314025" indent="-132479">
              <a:lnSpc>
                <a:spcPts val="1100"/>
              </a:lnSpc>
              <a:buFont typeface="Arial" panose="020B0604020202020204" pitchFamily="34" charset="0"/>
              <a:buChar char="•"/>
            </a:pPr>
            <a:r>
              <a:rPr lang="en-US" sz="1236" dirty="0">
                <a:solidFill>
                  <a:srgbClr val="000000"/>
                </a:solidFill>
              </a:rPr>
              <a:t>Bernard &amp; Susan </a:t>
            </a:r>
            <a:r>
              <a:rPr lang="en-US" sz="1236" dirty="0" err="1">
                <a:solidFill>
                  <a:srgbClr val="000000"/>
                </a:solidFill>
              </a:rPr>
              <a:t>Brauner</a:t>
            </a:r>
            <a:endParaRPr lang="en-US" sz="1236" dirty="0">
              <a:solidFill>
                <a:srgbClr val="000000"/>
              </a:solidFill>
            </a:endParaRPr>
          </a:p>
          <a:p>
            <a:pPr marL="314025" indent="-132479">
              <a:lnSpc>
                <a:spcPts val="1100"/>
              </a:lnSpc>
              <a:buFont typeface="Arial" panose="020B0604020202020204" pitchFamily="34" charset="0"/>
              <a:buChar char="•"/>
            </a:pPr>
            <a:r>
              <a:rPr lang="en-US" sz="1236" dirty="0">
                <a:solidFill>
                  <a:srgbClr val="000000"/>
                </a:solidFill>
              </a:rPr>
              <a:t>Brian &amp; Lauren Brenner</a:t>
            </a:r>
          </a:p>
          <a:p>
            <a:pPr marL="314025" indent="-132479">
              <a:lnSpc>
                <a:spcPts val="1100"/>
              </a:lnSpc>
              <a:buFont typeface="Arial" panose="020B0604020202020204" pitchFamily="34" charset="0"/>
              <a:buChar char="•"/>
            </a:pPr>
            <a:r>
              <a:rPr lang="en-US" sz="1236" dirty="0">
                <a:solidFill>
                  <a:srgbClr val="000000"/>
                </a:solidFill>
              </a:rPr>
              <a:t>Rob &amp; Donna Carver</a:t>
            </a:r>
          </a:p>
          <a:p>
            <a:pPr marL="314025" indent="-132479">
              <a:lnSpc>
                <a:spcPts val="1100"/>
              </a:lnSpc>
              <a:buFont typeface="Arial" panose="020B0604020202020204" pitchFamily="34" charset="0"/>
              <a:buChar char="•"/>
            </a:pPr>
            <a:r>
              <a:rPr lang="en-US" sz="1236" dirty="0">
                <a:solidFill>
                  <a:srgbClr val="000000"/>
                </a:solidFill>
              </a:rPr>
              <a:t>Paul &amp; Susan Davidson</a:t>
            </a:r>
          </a:p>
          <a:p>
            <a:pPr marL="314025" indent="-132479">
              <a:lnSpc>
                <a:spcPts val="1100"/>
              </a:lnSpc>
              <a:buFont typeface="Arial" panose="020B0604020202020204" pitchFamily="34" charset="0"/>
              <a:buChar char="•"/>
            </a:pPr>
            <a:r>
              <a:rPr lang="en-US" sz="1236" dirty="0">
                <a:solidFill>
                  <a:srgbClr val="000000"/>
                </a:solidFill>
              </a:rPr>
              <a:t>Josh &amp; Sheryl Olshin</a:t>
            </a:r>
          </a:p>
          <a:p>
            <a:pPr marL="314025" indent="-132479">
              <a:lnSpc>
                <a:spcPts val="1100"/>
              </a:lnSpc>
              <a:buFont typeface="Arial" panose="020B0604020202020204" pitchFamily="34" charset="0"/>
              <a:buChar char="•"/>
            </a:pPr>
            <a:r>
              <a:rPr lang="en-US" sz="1236" dirty="0">
                <a:solidFill>
                  <a:srgbClr val="000000"/>
                </a:solidFill>
              </a:rPr>
              <a:t>Mark Popovsky &amp; Andrea Lavender</a:t>
            </a:r>
          </a:p>
          <a:p>
            <a:pPr marL="314025" indent="-132479">
              <a:lnSpc>
                <a:spcPts val="1100"/>
              </a:lnSpc>
              <a:buFont typeface="Arial" panose="020B0604020202020204" pitchFamily="34" charset="0"/>
              <a:buChar char="•"/>
            </a:pPr>
            <a:r>
              <a:rPr lang="en-US" sz="1236" dirty="0">
                <a:solidFill>
                  <a:srgbClr val="000000"/>
                </a:solidFill>
              </a:rPr>
              <a:t>Mitchell &amp; Carol Rose</a:t>
            </a:r>
          </a:p>
          <a:p>
            <a:pPr marL="314025" indent="-132479">
              <a:lnSpc>
                <a:spcPts val="1100"/>
              </a:lnSpc>
              <a:buFont typeface="Arial" panose="020B0604020202020204" pitchFamily="34" charset="0"/>
              <a:buChar char="•"/>
            </a:pPr>
            <a:r>
              <a:rPr lang="en-US" sz="1236" dirty="0">
                <a:solidFill>
                  <a:srgbClr val="000000"/>
                </a:solidFill>
              </a:rPr>
              <a:t>Ken &amp; Carol </a:t>
            </a:r>
            <a:r>
              <a:rPr lang="en-US" sz="1236" dirty="0" err="1">
                <a:solidFill>
                  <a:srgbClr val="000000"/>
                </a:solidFill>
              </a:rPr>
              <a:t>Turkewitz</a:t>
            </a:r>
            <a:endParaRPr lang="en-US" sz="1236" dirty="0">
              <a:solidFill>
                <a:srgbClr val="000000"/>
              </a:solidFill>
            </a:endParaRPr>
          </a:p>
          <a:p>
            <a:pPr marL="2031351" indent="-2031351">
              <a:lnSpc>
                <a:spcPts val="1159"/>
              </a:lnSpc>
              <a:spcBef>
                <a:spcPts val="927"/>
              </a:spcBef>
            </a:pPr>
            <a:r>
              <a:rPr lang="en-US" sz="1236" b="1" dirty="0">
                <a:solidFill>
                  <a:srgbClr val="000000"/>
                </a:solidFill>
              </a:rPr>
              <a:t>Bronze Level Sponsors</a:t>
            </a:r>
          </a:p>
          <a:p>
            <a:pPr marL="314025" indent="-132479">
              <a:lnSpc>
                <a:spcPts val="1100"/>
              </a:lnSpc>
              <a:buFont typeface="Arial" panose="020B0604020202020204" pitchFamily="34" charset="0"/>
              <a:buChar char="•"/>
            </a:pPr>
            <a:r>
              <a:rPr lang="en-US" sz="1236" dirty="0">
                <a:solidFill>
                  <a:srgbClr val="000000"/>
                </a:solidFill>
              </a:rPr>
              <a:t>Aaron &amp; Ellen Kischel</a:t>
            </a:r>
          </a:p>
          <a:p>
            <a:pPr marL="314025" indent="-132479">
              <a:lnSpc>
                <a:spcPts val="1100"/>
              </a:lnSpc>
              <a:buFont typeface="Arial" panose="020B0604020202020204" pitchFamily="34" charset="0"/>
              <a:buChar char="•"/>
            </a:pPr>
            <a:r>
              <a:rPr lang="en-US" sz="1236" dirty="0">
                <a:solidFill>
                  <a:srgbClr val="000000"/>
                </a:solidFill>
              </a:rPr>
              <a:t>Brian &amp; Rachel Silver</a:t>
            </a:r>
          </a:p>
          <a:p>
            <a:pPr marL="2031351" indent="-2031351">
              <a:lnSpc>
                <a:spcPts val="1159"/>
              </a:lnSpc>
              <a:spcBef>
                <a:spcPts val="927"/>
              </a:spcBef>
            </a:pPr>
            <a:r>
              <a:rPr lang="en-US" sz="1236" b="1" dirty="0">
                <a:solidFill>
                  <a:srgbClr val="000000"/>
                </a:solidFill>
              </a:rPr>
              <a:t>Supporters</a:t>
            </a:r>
          </a:p>
          <a:p>
            <a:pPr marL="314025" indent="-132479">
              <a:lnSpc>
                <a:spcPts val="1100"/>
              </a:lnSpc>
              <a:buFont typeface="Arial" panose="020B0604020202020204" pitchFamily="34" charset="0"/>
              <a:buChar char="•"/>
            </a:pPr>
            <a:r>
              <a:rPr lang="en-US" sz="1236" dirty="0">
                <a:solidFill>
                  <a:srgbClr val="000000"/>
                </a:solidFill>
              </a:rPr>
              <a:t>Ron &amp; Wendy Czik</a:t>
            </a:r>
          </a:p>
          <a:p>
            <a:pPr marL="314025" indent="-132479">
              <a:lnSpc>
                <a:spcPts val="1100"/>
              </a:lnSpc>
              <a:buFont typeface="Arial" panose="020B0604020202020204" pitchFamily="34" charset="0"/>
              <a:buChar char="•"/>
            </a:pPr>
            <a:r>
              <a:rPr lang="en-US" sz="1236" dirty="0">
                <a:solidFill>
                  <a:srgbClr val="000000"/>
                </a:solidFill>
              </a:rPr>
              <a:t>Eldad </a:t>
            </a:r>
            <a:r>
              <a:rPr lang="en-US" sz="1236" dirty="0" err="1">
                <a:solidFill>
                  <a:srgbClr val="000000"/>
                </a:solidFill>
              </a:rPr>
              <a:t>Ganin</a:t>
            </a:r>
            <a:r>
              <a:rPr lang="en-US" sz="1236" dirty="0">
                <a:solidFill>
                  <a:srgbClr val="000000"/>
                </a:solidFill>
              </a:rPr>
              <a:t> &amp; Maureen Mintz</a:t>
            </a:r>
          </a:p>
          <a:p>
            <a:pPr marL="314025" indent="-132479">
              <a:lnSpc>
                <a:spcPts val="1100"/>
              </a:lnSpc>
              <a:buFont typeface="Arial" panose="020B0604020202020204" pitchFamily="34" charset="0"/>
              <a:buChar char="•"/>
            </a:pPr>
            <a:r>
              <a:rPr lang="en-US" sz="1236" dirty="0">
                <a:solidFill>
                  <a:srgbClr val="000000"/>
                </a:solidFill>
              </a:rPr>
              <a:t>Ken &amp; Debra Getz</a:t>
            </a:r>
          </a:p>
          <a:p>
            <a:pPr marL="314025" indent="-132479">
              <a:lnSpc>
                <a:spcPts val="1100"/>
              </a:lnSpc>
              <a:buFont typeface="Arial" panose="020B0604020202020204" pitchFamily="34" charset="0"/>
              <a:buChar char="•"/>
            </a:pPr>
            <a:r>
              <a:rPr lang="en-US" sz="1236" dirty="0">
                <a:solidFill>
                  <a:srgbClr val="000000"/>
                </a:solidFill>
              </a:rPr>
              <a:t>Stuart &amp; Sally Gold</a:t>
            </a:r>
          </a:p>
          <a:p>
            <a:pPr marL="314025" indent="-132479">
              <a:lnSpc>
                <a:spcPts val="1100"/>
              </a:lnSpc>
              <a:buFont typeface="Arial" panose="020B0604020202020204" pitchFamily="34" charset="0"/>
              <a:buChar char="•"/>
            </a:pPr>
            <a:r>
              <a:rPr lang="en-US" sz="1236" dirty="0">
                <a:solidFill>
                  <a:srgbClr val="000000"/>
                </a:solidFill>
              </a:rPr>
              <a:t>Irv &amp; Mindy Kempner</a:t>
            </a:r>
          </a:p>
          <a:p>
            <a:pPr marL="314025" indent="-132479">
              <a:lnSpc>
                <a:spcPts val="1100"/>
              </a:lnSpc>
              <a:buFont typeface="Arial" panose="020B0604020202020204" pitchFamily="34" charset="0"/>
              <a:buChar char="•"/>
            </a:pPr>
            <a:r>
              <a:rPr lang="en-US" sz="1236" dirty="0">
                <a:solidFill>
                  <a:srgbClr val="000000"/>
                </a:solidFill>
              </a:rPr>
              <a:t>Rafi Kieval &amp; Nadine Evans</a:t>
            </a:r>
          </a:p>
          <a:p>
            <a:pPr marL="314025" indent="-132479">
              <a:lnSpc>
                <a:spcPts val="1100"/>
              </a:lnSpc>
              <a:buFont typeface="Arial" panose="020B0604020202020204" pitchFamily="34" charset="0"/>
              <a:buChar char="•"/>
            </a:pPr>
            <a:r>
              <a:rPr lang="en-US" sz="1236" dirty="0">
                <a:solidFill>
                  <a:srgbClr val="000000"/>
                </a:solidFill>
              </a:rPr>
              <a:t>Beth &amp; Michael Lappen</a:t>
            </a:r>
          </a:p>
          <a:p>
            <a:pPr marL="314025" indent="-132479">
              <a:lnSpc>
                <a:spcPts val="1100"/>
              </a:lnSpc>
              <a:buFont typeface="Arial" panose="020B0604020202020204" pitchFamily="34" charset="0"/>
              <a:buChar char="•"/>
            </a:pPr>
            <a:r>
              <a:rPr lang="en-US" sz="1236" dirty="0">
                <a:solidFill>
                  <a:srgbClr val="000000"/>
                </a:solidFill>
              </a:rPr>
              <a:t>Larry &amp; Darlene Lencz</a:t>
            </a:r>
          </a:p>
          <a:p>
            <a:pPr marL="314025" indent="-132479">
              <a:lnSpc>
                <a:spcPts val="1100"/>
              </a:lnSpc>
              <a:buFont typeface="Arial" panose="020B0604020202020204" pitchFamily="34" charset="0"/>
              <a:buChar char="•"/>
            </a:pPr>
            <a:r>
              <a:rPr lang="en-US" sz="1236" dirty="0">
                <a:solidFill>
                  <a:srgbClr val="000000"/>
                </a:solidFill>
              </a:rPr>
              <a:t>Josh </a:t>
            </a:r>
            <a:r>
              <a:rPr lang="en-US" sz="1236" dirty="0" err="1">
                <a:solidFill>
                  <a:srgbClr val="000000"/>
                </a:solidFill>
              </a:rPr>
              <a:t>Portuondo</a:t>
            </a:r>
            <a:r>
              <a:rPr lang="en-US" sz="1236" dirty="0">
                <a:solidFill>
                  <a:srgbClr val="000000"/>
                </a:solidFill>
              </a:rPr>
              <a:t> &amp; Jose </a:t>
            </a:r>
            <a:r>
              <a:rPr lang="en-US" sz="1236" dirty="0" err="1">
                <a:solidFill>
                  <a:srgbClr val="000000"/>
                </a:solidFill>
              </a:rPr>
              <a:t>Dember</a:t>
            </a:r>
            <a:endParaRPr lang="en-US" sz="1236" dirty="0">
              <a:solidFill>
                <a:srgbClr val="000000"/>
              </a:solidFill>
            </a:endParaRPr>
          </a:p>
          <a:p>
            <a:pPr marL="314025" indent="-132479">
              <a:lnSpc>
                <a:spcPts val="1100"/>
              </a:lnSpc>
              <a:buFont typeface="Arial" panose="020B0604020202020204" pitchFamily="34" charset="0"/>
              <a:buChar char="•"/>
            </a:pPr>
            <a:r>
              <a:rPr lang="en-US" sz="1236" dirty="0">
                <a:solidFill>
                  <a:srgbClr val="000000"/>
                </a:solidFill>
              </a:rPr>
              <a:t>Steve &amp; Greta Rafsky</a:t>
            </a:r>
          </a:p>
          <a:p>
            <a:pPr marL="314025" indent="-132479">
              <a:lnSpc>
                <a:spcPts val="1100"/>
              </a:lnSpc>
              <a:buFont typeface="Arial" panose="020B0604020202020204" pitchFamily="34" charset="0"/>
              <a:buChar char="•"/>
            </a:pPr>
            <a:r>
              <a:rPr lang="en-US" sz="1236" dirty="0">
                <a:solidFill>
                  <a:srgbClr val="000000"/>
                </a:solidFill>
              </a:rPr>
              <a:t>Seth &amp; </a:t>
            </a:r>
            <a:r>
              <a:rPr lang="en-US" sz="1236" dirty="0" err="1">
                <a:solidFill>
                  <a:srgbClr val="000000"/>
                </a:solidFill>
              </a:rPr>
              <a:t>Anat</a:t>
            </a:r>
            <a:r>
              <a:rPr lang="en-US" sz="1236" dirty="0">
                <a:solidFill>
                  <a:srgbClr val="000000"/>
                </a:solidFill>
              </a:rPr>
              <a:t> Stollman</a:t>
            </a:r>
          </a:p>
          <a:p>
            <a:pPr marL="314025" indent="-132479">
              <a:lnSpc>
                <a:spcPts val="1100"/>
              </a:lnSpc>
              <a:buFont typeface="Arial" panose="020B0604020202020204" pitchFamily="34" charset="0"/>
              <a:buChar char="•"/>
            </a:pPr>
            <a:r>
              <a:rPr lang="en-US" sz="1236" dirty="0">
                <a:solidFill>
                  <a:srgbClr val="000000"/>
                </a:solidFill>
              </a:rPr>
              <a:t>Abner Taub</a:t>
            </a:r>
          </a:p>
          <a:p>
            <a:pPr marL="314025" indent="-132479">
              <a:lnSpc>
                <a:spcPts val="1100"/>
              </a:lnSpc>
              <a:buFont typeface="Arial" panose="020B0604020202020204" pitchFamily="34" charset="0"/>
              <a:buChar char="•"/>
            </a:pPr>
            <a:r>
              <a:rPr lang="en-US" sz="1236" dirty="0">
                <a:solidFill>
                  <a:srgbClr val="000000"/>
                </a:solidFill>
              </a:rPr>
              <a:t>Jeffrey Weitzenkorn</a:t>
            </a:r>
            <a:endParaRPr lang="en-US" sz="1117" dirty="0">
              <a:solidFill>
                <a:srgbClr val="000000"/>
              </a:solidFill>
              <a:ea typeface="Arial Unicode MS"/>
              <a:cs typeface="Arial Unicode MS"/>
            </a:endParaRPr>
          </a:p>
        </p:txBody>
      </p:sp>
      <p:sp>
        <p:nvSpPr>
          <p:cNvPr id="18" name="TextBox 17">
            <a:extLst>
              <a:ext uri="{FF2B5EF4-FFF2-40B4-BE49-F238E27FC236}">
                <a16:creationId xmlns:a16="http://schemas.microsoft.com/office/drawing/2014/main" id="{7599E75B-D790-133C-51AE-06131829F322}"/>
              </a:ext>
            </a:extLst>
          </p:cNvPr>
          <p:cNvSpPr txBox="1"/>
          <p:nvPr/>
        </p:nvSpPr>
        <p:spPr>
          <a:xfrm>
            <a:off x="4429301" y="563356"/>
            <a:ext cx="4156963" cy="6087051"/>
          </a:xfrm>
          <a:prstGeom prst="rect">
            <a:avLst/>
          </a:prstGeom>
          <a:noFill/>
        </p:spPr>
        <p:txBody>
          <a:bodyPr wrap="square" rtlCol="0">
            <a:spAutoFit/>
          </a:bodyPr>
          <a:lstStyle/>
          <a:p>
            <a:r>
              <a:rPr lang="en-US" sz="1082" dirty="0"/>
              <a:t>We’re grateful to all these people who made Brotherhood Shabbat and Brotherhood’s Scholar in Residence Weekends possible:</a:t>
            </a:r>
          </a:p>
          <a:p>
            <a:endParaRPr lang="en-US" sz="1082" b="1" dirty="0">
              <a:solidFill>
                <a:srgbClr val="FF0000"/>
              </a:solidFill>
            </a:endParaRPr>
          </a:p>
          <a:p>
            <a:pPr marL="171450" indent="-171450">
              <a:buFont typeface="Arial" panose="020B0604020202020204" pitchFamily="34" charset="0"/>
              <a:buChar char="•"/>
            </a:pPr>
            <a:r>
              <a:rPr lang="en-US" sz="1082" dirty="0"/>
              <a:t>Rabbi Menachem Creditor, for returning to Temple Israel as our distinguished Robert </a:t>
            </a:r>
            <a:r>
              <a:rPr lang="en-US" sz="1082" dirty="0" err="1"/>
              <a:t>Zeitsiff</a:t>
            </a:r>
            <a:r>
              <a:rPr lang="en-US" sz="1082" dirty="0"/>
              <a:t> Scholar in Residence;</a:t>
            </a:r>
          </a:p>
          <a:p>
            <a:pPr marL="171450" indent="-171450">
              <a:buFont typeface="Arial" panose="020B0604020202020204" pitchFamily="34" charset="0"/>
              <a:buChar char="•"/>
            </a:pPr>
            <a:r>
              <a:rPr lang="en-US" sz="1082" dirty="0" err="1"/>
              <a:t>Neshama</a:t>
            </a:r>
            <a:r>
              <a:rPr lang="en-US" sz="1082" dirty="0"/>
              <a:t> Carlebach and her band, for gracing our stage with their lovely music;</a:t>
            </a:r>
          </a:p>
          <a:p>
            <a:pPr marL="171450" indent="-171450">
              <a:buFont typeface="Arial" panose="020B0604020202020204" pitchFamily="34" charset="0"/>
              <a:buChar char="•"/>
            </a:pPr>
            <a:r>
              <a:rPr lang="en-US" sz="1082" dirty="0"/>
              <a:t>Rabbi Jeremy Fineberg for his advice and support;</a:t>
            </a:r>
          </a:p>
          <a:p>
            <a:pPr marL="171450" indent="-171450">
              <a:buFont typeface="Arial" panose="020B0604020202020204" pitchFamily="34" charset="0"/>
              <a:buChar char="•"/>
            </a:pPr>
            <a:r>
              <a:rPr lang="en-US" sz="1082" dirty="0"/>
              <a:t>Alan Kritz – our Brotherhood Weekend chair – for envisioning the entire weekend – including our guest Scholar and combined concert, and coordinating services and almost every other element;</a:t>
            </a:r>
          </a:p>
          <a:p>
            <a:pPr marL="171450" indent="-171450">
              <a:buFont typeface="Arial" panose="020B0604020202020204" pitchFamily="34" charset="0"/>
              <a:buChar char="•"/>
            </a:pPr>
            <a:r>
              <a:rPr lang="en-US" sz="1082" dirty="0"/>
              <a:t>Michael Getz – for publicity, assisting with weekend logistics, and filling in the gaps, if I do say so myself;</a:t>
            </a:r>
          </a:p>
          <a:p>
            <a:pPr marL="171450" indent="-171450">
              <a:buFont typeface="Arial" panose="020B0604020202020204" pitchFamily="34" charset="0"/>
              <a:buChar char="•"/>
            </a:pPr>
            <a:r>
              <a:rPr lang="en-US" sz="1082" dirty="0"/>
              <a:t>Larry Sandberg – for his technical and AV/sound expertise and equipment for this whole weekend;</a:t>
            </a:r>
          </a:p>
          <a:p>
            <a:pPr marL="171450" indent="-171450">
              <a:buFont typeface="Arial" panose="020B0604020202020204" pitchFamily="34" charset="0"/>
              <a:buChar char="•"/>
            </a:pPr>
            <a:r>
              <a:rPr lang="en-US" sz="1082" dirty="0"/>
              <a:t>Harold Waisel &amp; Stephen Shrago – for handling all the shopping for this complicated weekend and for helping coordinate menus;</a:t>
            </a:r>
          </a:p>
          <a:p>
            <a:pPr marL="171450" indent="-171450">
              <a:buFont typeface="Arial" panose="020B0604020202020204" pitchFamily="34" charset="0"/>
              <a:buChar char="•"/>
            </a:pPr>
            <a:r>
              <a:rPr lang="en-US" sz="1082" dirty="0"/>
              <a:t>Paul Abrams – for overseeing the kitchen crew for Jan. 7 Kiddush;</a:t>
            </a:r>
          </a:p>
          <a:p>
            <a:pPr marL="171450" indent="-171450">
              <a:buFont typeface="Arial" panose="020B0604020202020204" pitchFamily="34" charset="0"/>
              <a:buChar char="•"/>
            </a:pPr>
            <a:r>
              <a:rPr lang="en-US" sz="1082" dirty="0"/>
              <a:t>Paul Davidson – for overseeing the kitchen crew for Saturday’s post-concert dessert reception;</a:t>
            </a:r>
          </a:p>
          <a:p>
            <a:pPr marL="171450" indent="-171450">
              <a:buFont typeface="Arial" panose="020B0604020202020204" pitchFamily="34" charset="0"/>
              <a:buChar char="•"/>
            </a:pPr>
            <a:r>
              <a:rPr lang="en-US" sz="1082" dirty="0"/>
              <a:t>Harold Waisel – for overseeing the kitchen crew for Sunday’s Scholar-in Residence breakfast;</a:t>
            </a:r>
          </a:p>
          <a:p>
            <a:pPr marL="171450" indent="-171450">
              <a:buFont typeface="Arial" panose="020B0604020202020204" pitchFamily="34" charset="0"/>
              <a:buChar char="•"/>
            </a:pPr>
            <a:r>
              <a:rPr lang="en-US" sz="1082" dirty="0"/>
              <a:t>Gary Keimach – for ongoing advice and logistics support;</a:t>
            </a:r>
          </a:p>
          <a:p>
            <a:pPr marL="171450" indent="-171450">
              <a:buFont typeface="Arial" panose="020B0604020202020204" pitchFamily="34" charset="0"/>
              <a:buChar char="•"/>
            </a:pPr>
            <a:r>
              <a:rPr lang="en-US" sz="1082" dirty="0"/>
              <a:t>Beth Lappen, Sandy Aronson &amp; Sisterhood – for their help in the kitchen preparing for and serving the January 7</a:t>
            </a:r>
            <a:r>
              <a:rPr lang="en-US" sz="1082" baseline="30000" dirty="0"/>
              <a:t>th</a:t>
            </a:r>
            <a:r>
              <a:rPr lang="en-US" sz="1082" dirty="0"/>
              <a:t> Kiddush;</a:t>
            </a:r>
          </a:p>
          <a:p>
            <a:pPr marL="171450" indent="-171450">
              <a:buFont typeface="Arial" panose="020B0604020202020204" pitchFamily="34" charset="0"/>
              <a:buChar char="•"/>
            </a:pPr>
            <a:r>
              <a:rPr lang="en-US" sz="1082" dirty="0"/>
              <a:t>Motti Pupkin &amp; Marty Grandberg – for their counsel preparing for a pre-COVID-era Brotherhood gala kiddush;</a:t>
            </a:r>
          </a:p>
          <a:p>
            <a:pPr marL="171450" indent="-171450">
              <a:buFont typeface="Arial" panose="020B0604020202020204" pitchFamily="34" charset="0"/>
              <a:buChar char="•"/>
            </a:pPr>
            <a:r>
              <a:rPr lang="en-US" sz="1082" dirty="0" err="1"/>
              <a:t>Zayde’s</a:t>
            </a:r>
            <a:r>
              <a:rPr lang="en-US" sz="1082" dirty="0"/>
              <a:t> Market – for the gala Jan. 7</a:t>
            </a:r>
            <a:r>
              <a:rPr lang="en-US" sz="1082" baseline="30000" dirty="0"/>
              <a:t>th</a:t>
            </a:r>
            <a:r>
              <a:rPr lang="en-US" sz="1082" dirty="0"/>
              <a:t> Kiddush meal;</a:t>
            </a:r>
          </a:p>
          <a:p>
            <a:pPr marL="171450" indent="-171450">
              <a:buFont typeface="Arial" panose="020B0604020202020204" pitchFamily="34" charset="0"/>
              <a:buChar char="•"/>
            </a:pPr>
            <a:r>
              <a:rPr lang="en-US" sz="1082" dirty="0"/>
              <a:t>Our entire Brotherhood kitchen crew and helpers with setup, check-ins, merchandise tables, and too many other tasks to name;</a:t>
            </a:r>
          </a:p>
          <a:p>
            <a:pPr marL="171450" indent="-171450">
              <a:buFont typeface="Arial" panose="020B0604020202020204" pitchFamily="34" charset="0"/>
              <a:buChar char="•"/>
            </a:pPr>
            <a:r>
              <a:rPr lang="en-US" sz="1082" dirty="0"/>
              <a:t>Our Torah and haftorah readers, </a:t>
            </a:r>
            <a:r>
              <a:rPr lang="en-US" sz="1082" dirty="0" err="1"/>
              <a:t>daveners</a:t>
            </a:r>
            <a:r>
              <a:rPr lang="en-US" sz="1082" dirty="0"/>
              <a:t>, </a:t>
            </a:r>
            <a:r>
              <a:rPr lang="en-US" sz="1082" dirty="0" err="1"/>
              <a:t>gabbaim</a:t>
            </a:r>
            <a:r>
              <a:rPr lang="en-US" sz="1082" dirty="0"/>
              <a:t>, ushers, etc.;</a:t>
            </a:r>
          </a:p>
          <a:p>
            <a:pPr marL="171450" indent="-171450">
              <a:buFont typeface="Arial" panose="020B0604020202020204" pitchFamily="34" charset="0"/>
              <a:buChar char="•"/>
            </a:pPr>
            <a:r>
              <a:rPr lang="en-US" sz="1082" dirty="0"/>
              <a:t>And finally, to the temple office staff – the “A Team” – Ari, Ana and Adrea – as well as our Executive Director, Karen and custodial staff.</a:t>
            </a:r>
          </a:p>
          <a:p>
            <a:endParaRPr lang="en-US" sz="1082" dirty="0"/>
          </a:p>
          <a:p>
            <a:endParaRPr lang="en-US" sz="1082" dirty="0"/>
          </a:p>
        </p:txBody>
      </p:sp>
      <p:pic>
        <p:nvPicPr>
          <p:cNvPr id="10" name="Picture 9" descr="Logo&#10;&#10;Description automatically generated">
            <a:extLst>
              <a:ext uri="{FF2B5EF4-FFF2-40B4-BE49-F238E27FC236}">
                <a16:creationId xmlns:a16="http://schemas.microsoft.com/office/drawing/2014/main" id="{8CD14949-4F9C-5FB0-8B04-0371E6840C1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5527673" y="6749575"/>
            <a:ext cx="1685805" cy="918938"/>
          </a:xfrm>
          <a:prstGeom prst="rect">
            <a:avLst/>
          </a:prstGeom>
        </p:spPr>
      </p:pic>
      <p:pic>
        <p:nvPicPr>
          <p:cNvPr id="12" name="Shape 104">
            <a:extLst>
              <a:ext uri="{FF2B5EF4-FFF2-40B4-BE49-F238E27FC236}">
                <a16:creationId xmlns:a16="http://schemas.microsoft.com/office/drawing/2014/main" id="{9185055C-64A0-145F-8F60-67C51A35EF9C}"/>
              </a:ext>
            </a:extLst>
          </p:cNvPr>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4522609" y="6162361"/>
            <a:ext cx="814397" cy="1443199"/>
          </a:xfrm>
          <a:prstGeom prst="rect">
            <a:avLst/>
          </a:prstGeom>
          <a:noFill/>
          <a:ln>
            <a:noFill/>
          </a:ln>
        </p:spPr>
      </p:pic>
      <p:pic>
        <p:nvPicPr>
          <p:cNvPr id="14" name="Picture 13">
            <a:extLst>
              <a:ext uri="{FF2B5EF4-FFF2-40B4-BE49-F238E27FC236}">
                <a16:creationId xmlns:a16="http://schemas.microsoft.com/office/drawing/2014/main" id="{E4691B42-4C21-3C0E-76D0-BA74A79CAF20}"/>
              </a:ext>
            </a:extLst>
          </p:cNvPr>
          <p:cNvPicPr/>
          <p:nvPr/>
        </p:nvPicPr>
        <p:blipFill>
          <a:blip r:embed="rId4" cstate="email">
            <a:extLst>
              <a:ext uri="{28A0092B-C50C-407E-A947-70E740481C1C}">
                <a14:useLocalDpi xmlns:a14="http://schemas.microsoft.com/office/drawing/2010/main"/>
              </a:ext>
            </a:extLst>
          </a:blip>
          <a:srcRect/>
          <a:stretch>
            <a:fillRect/>
          </a:stretch>
        </p:blipFill>
        <p:spPr bwMode="auto">
          <a:xfrm>
            <a:off x="7321047" y="6975702"/>
            <a:ext cx="1103625" cy="629856"/>
          </a:xfrm>
          <a:prstGeom prst="rect">
            <a:avLst/>
          </a:prstGeom>
          <a:noFill/>
          <a:ln>
            <a:noFill/>
          </a:ln>
        </p:spPr>
      </p:pic>
      <p:sp>
        <p:nvSpPr>
          <p:cNvPr id="2" name="Rectangle 1">
            <a:extLst>
              <a:ext uri="{FF2B5EF4-FFF2-40B4-BE49-F238E27FC236}">
                <a16:creationId xmlns:a16="http://schemas.microsoft.com/office/drawing/2014/main" id="{74F35F98-354F-7274-469D-71D7BEB16178}"/>
              </a:ext>
            </a:extLst>
          </p:cNvPr>
          <p:cNvSpPr/>
          <p:nvPr/>
        </p:nvSpPr>
        <p:spPr>
          <a:xfrm>
            <a:off x="3447" y="-5232"/>
            <a:ext cx="4096818" cy="7772400"/>
          </a:xfrm>
          <a:prstGeom prst="rect">
            <a:avLst/>
          </a:prstGeom>
          <a:solidFill>
            <a:srgbClr val="DAE3F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17" dirty="0"/>
          </a:p>
        </p:txBody>
      </p:sp>
      <p:cxnSp>
        <p:nvCxnSpPr>
          <p:cNvPr id="13" name="Straight Connector 12">
            <a:extLst>
              <a:ext uri="{FF2B5EF4-FFF2-40B4-BE49-F238E27FC236}">
                <a16:creationId xmlns:a16="http://schemas.microsoft.com/office/drawing/2014/main" id="{A0C27514-5111-AE6E-C639-B0FB790DA030}"/>
              </a:ext>
            </a:extLst>
          </p:cNvPr>
          <p:cNvCxnSpPr>
            <a:cxnSpLocks/>
          </p:cNvCxnSpPr>
          <p:nvPr/>
        </p:nvCxnSpPr>
        <p:spPr>
          <a:xfrm>
            <a:off x="185187" y="3720396"/>
            <a:ext cx="36825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E286846-52DD-E591-5488-F863498E2C2A}"/>
              </a:ext>
            </a:extLst>
          </p:cNvPr>
          <p:cNvSpPr txBox="1"/>
          <p:nvPr/>
        </p:nvSpPr>
        <p:spPr>
          <a:xfrm>
            <a:off x="48269" y="165207"/>
            <a:ext cx="4049458" cy="3283335"/>
          </a:xfrm>
          <a:prstGeom prst="rect">
            <a:avLst/>
          </a:prstGeom>
          <a:noFill/>
        </p:spPr>
        <p:txBody>
          <a:bodyPr wrap="square" rtlCol="0">
            <a:spAutoFit/>
          </a:bodyPr>
          <a:lstStyle/>
          <a:p>
            <a:pPr algn="ctr"/>
            <a:r>
              <a:rPr lang="en-US" sz="1623" dirty="0">
                <a:solidFill>
                  <a:srgbClr val="000000"/>
                </a:solidFill>
              </a:rPr>
              <a:t>About the Brotherhood</a:t>
            </a:r>
            <a:br>
              <a:rPr lang="en-US" sz="1623" dirty="0">
                <a:solidFill>
                  <a:srgbClr val="000000"/>
                </a:solidFill>
              </a:rPr>
            </a:br>
            <a:endParaRPr lang="en-US" sz="695" dirty="0">
              <a:solidFill>
                <a:srgbClr val="000000"/>
              </a:solidFill>
            </a:endParaRPr>
          </a:p>
          <a:p>
            <a:pPr>
              <a:lnSpc>
                <a:spcPts val="1314"/>
              </a:lnSpc>
            </a:pPr>
            <a:r>
              <a:rPr lang="en-US" sz="1236" dirty="0"/>
              <a:t>The Brotherhood of Temple Israel is dedicated to making Judaism dynamic and meaningful for our members and our community.</a:t>
            </a:r>
          </a:p>
          <a:p>
            <a:pPr>
              <a:lnSpc>
                <a:spcPts val="1314"/>
              </a:lnSpc>
            </a:pPr>
            <a:endParaRPr lang="en-US" sz="1236" dirty="0"/>
          </a:p>
          <a:p>
            <a:pPr>
              <a:lnSpc>
                <a:spcPts val="1314"/>
              </a:lnSpc>
            </a:pPr>
            <a:r>
              <a:rPr lang="en-US" sz="1236" dirty="0"/>
              <a:t>We are one of the most celebrated Jewish men’s clubs in North America. At the International Federation of Jewish Men’s Clubs annual convention, we’ve received acclaim for our overall programming and programs such as “Hearing Men’s Voices”, “Jewish Routes”, and “Mitzvah Men”, and we’ve been awarded the FJMC’s “Quality Club Award” 12 times since 2007, including this year, 2022.</a:t>
            </a:r>
          </a:p>
          <a:p>
            <a:pPr>
              <a:lnSpc>
                <a:spcPts val="1314"/>
              </a:lnSpc>
            </a:pPr>
            <a:endParaRPr lang="en-US" sz="1236" dirty="0"/>
          </a:p>
          <a:p>
            <a:pPr>
              <a:lnSpc>
                <a:spcPts val="1314"/>
              </a:lnSpc>
            </a:pPr>
            <a:r>
              <a:rPr lang="en-US" sz="1236" dirty="0"/>
              <a:t>As a group, we work hard to support the community, and we have a great time doing it!  Each year, our Mitzvah Men walk for hunger, help build Habitat houses, and play an important role in providing needed resources for the TI Community. We are proud of being able to contribute.</a:t>
            </a:r>
          </a:p>
        </p:txBody>
      </p:sp>
      <p:sp>
        <p:nvSpPr>
          <p:cNvPr id="17" name="TextBox 16">
            <a:extLst>
              <a:ext uri="{FF2B5EF4-FFF2-40B4-BE49-F238E27FC236}">
                <a16:creationId xmlns:a16="http://schemas.microsoft.com/office/drawing/2014/main" id="{E6F1BF92-BCFC-8D9B-0E94-B6CF5E3832AB}"/>
              </a:ext>
            </a:extLst>
          </p:cNvPr>
          <p:cNvSpPr txBox="1"/>
          <p:nvPr/>
        </p:nvSpPr>
        <p:spPr>
          <a:xfrm>
            <a:off x="185187" y="3945288"/>
            <a:ext cx="3848590" cy="3464218"/>
          </a:xfrm>
          <a:prstGeom prst="rect">
            <a:avLst/>
          </a:prstGeom>
          <a:noFill/>
        </p:spPr>
        <p:txBody>
          <a:bodyPr wrap="square" rtlCol="0">
            <a:spAutoFit/>
          </a:bodyPr>
          <a:lstStyle/>
          <a:p>
            <a:pPr algn="ctr"/>
            <a:r>
              <a:rPr lang="en-US" sz="1623" dirty="0">
                <a:solidFill>
                  <a:srgbClr val="000000"/>
                </a:solidFill>
              </a:rPr>
              <a:t>Brotherhood Officers &amp; Directors</a:t>
            </a:r>
            <a:br>
              <a:rPr lang="en-US" sz="1623" dirty="0">
                <a:solidFill>
                  <a:srgbClr val="000000"/>
                </a:solidFill>
              </a:rPr>
            </a:br>
            <a:endParaRPr lang="en-US" sz="811" dirty="0">
              <a:solidFill>
                <a:srgbClr val="000000"/>
              </a:solidFill>
            </a:endParaRPr>
          </a:p>
          <a:p>
            <a:pPr marL="1059835" indent="-1059835">
              <a:tabLst>
                <a:tab pos="1657350" algn="l"/>
              </a:tabLst>
            </a:pPr>
            <a:r>
              <a:rPr lang="en-US" sz="1082" dirty="0"/>
              <a:t>President		Michael Getz</a:t>
            </a:r>
          </a:p>
          <a:p>
            <a:pPr marL="1059835" indent="-1059835">
              <a:tabLst>
                <a:tab pos="1657350" algn="l"/>
              </a:tabLst>
            </a:pPr>
            <a:r>
              <a:rPr lang="en-US" sz="1082" dirty="0"/>
              <a:t>1st Vice President		Gary Keimach</a:t>
            </a:r>
          </a:p>
          <a:p>
            <a:pPr marL="1059835" indent="-1059835">
              <a:tabLst>
                <a:tab pos="1657350" algn="l"/>
              </a:tabLst>
            </a:pPr>
            <a:r>
              <a:rPr lang="en-US" sz="1082" dirty="0"/>
              <a:t>2nd Vice President		Brian Silver</a:t>
            </a:r>
          </a:p>
          <a:p>
            <a:pPr marL="1059835" indent="-1059835">
              <a:tabLst>
                <a:tab pos="1657350" algn="l"/>
              </a:tabLst>
            </a:pPr>
            <a:r>
              <a:rPr lang="en-US" sz="1082" dirty="0"/>
              <a:t>3rd Vice President		Andy Fandel</a:t>
            </a:r>
          </a:p>
          <a:p>
            <a:pPr marL="1059835" indent="-1059835">
              <a:tabLst>
                <a:tab pos="1657350" algn="l"/>
              </a:tabLst>
            </a:pPr>
            <a:r>
              <a:rPr lang="en-US" sz="1082" dirty="0"/>
              <a:t>4th Vice President		Alan Kritz</a:t>
            </a:r>
          </a:p>
          <a:p>
            <a:pPr marL="1059835" indent="-1059835">
              <a:tabLst>
                <a:tab pos="1657350" algn="l"/>
              </a:tabLst>
            </a:pPr>
            <a:r>
              <a:rPr lang="en-US" sz="1082" dirty="0"/>
              <a:t>Treasurer		Steve Rafsky</a:t>
            </a:r>
          </a:p>
          <a:p>
            <a:pPr marL="1059835" indent="-1059835">
              <a:tabLst>
                <a:tab pos="1657350" algn="l"/>
              </a:tabLst>
            </a:pPr>
            <a:r>
              <a:rPr lang="en-US" sz="1082" dirty="0"/>
              <a:t>Assistant Treasurer	Jimmy Slovin</a:t>
            </a:r>
          </a:p>
          <a:p>
            <a:pPr marL="1059835" indent="-1059835">
              <a:tabLst>
                <a:tab pos="1657350" algn="l"/>
              </a:tabLst>
            </a:pPr>
            <a:r>
              <a:rPr lang="en-US" sz="1082" dirty="0"/>
              <a:t>Recording Secretary	Norm Tabroff</a:t>
            </a:r>
          </a:p>
          <a:p>
            <a:pPr marL="1059835" indent="-1059835">
              <a:tabLst>
                <a:tab pos="1657350" algn="l"/>
              </a:tabLst>
            </a:pPr>
            <a:endParaRPr lang="en-US" sz="1082" dirty="0"/>
          </a:p>
          <a:p>
            <a:pPr marL="1059835" indent="-1059835">
              <a:tabLst>
                <a:tab pos="1657350" algn="l"/>
              </a:tabLst>
            </a:pPr>
            <a:r>
              <a:rPr lang="en-US" sz="1082" dirty="0"/>
              <a:t>Programming Chair	Alan Kritz</a:t>
            </a:r>
          </a:p>
          <a:p>
            <a:pPr marL="1059835" indent="-1059835">
              <a:tabLst>
                <a:tab pos="1657350" algn="l"/>
              </a:tabLst>
            </a:pPr>
            <a:r>
              <a:rPr lang="en-US" sz="1082" dirty="0"/>
              <a:t>Tikkun Olam Chair		Irv Kempner</a:t>
            </a:r>
          </a:p>
          <a:p>
            <a:pPr marL="1059835" indent="-1059835">
              <a:tabLst>
                <a:tab pos="1657350" algn="l"/>
              </a:tabLst>
            </a:pPr>
            <a:r>
              <a:rPr lang="en-US" sz="1082" dirty="0" err="1"/>
              <a:t>Hessed</a:t>
            </a:r>
            <a:r>
              <a:rPr lang="en-US" sz="1082" dirty="0"/>
              <a:t> Chair		Noah Horowitz</a:t>
            </a:r>
          </a:p>
          <a:p>
            <a:pPr marL="1059835" indent="-1059835">
              <a:tabLst>
                <a:tab pos="1657350" algn="l"/>
              </a:tabLst>
            </a:pPr>
            <a:r>
              <a:rPr lang="en-US" sz="1082" dirty="0"/>
              <a:t>Membership Co-Chairs	Seth Stollman, Gary Keimach</a:t>
            </a:r>
          </a:p>
          <a:p>
            <a:pPr marL="1059835" indent="-1059835">
              <a:tabLst>
                <a:tab pos="1657350" algn="l"/>
              </a:tabLst>
            </a:pPr>
            <a:r>
              <a:rPr lang="en-US" sz="1082" dirty="0"/>
              <a:t>Budget &amp; Finance Chair	David Fixler</a:t>
            </a:r>
          </a:p>
          <a:p>
            <a:pPr marL="1059835" indent="-1059835">
              <a:tabLst>
                <a:tab pos="1413114" algn="l"/>
              </a:tabLst>
            </a:pPr>
            <a:endParaRPr lang="en-US" sz="1082" dirty="0"/>
          </a:p>
          <a:p>
            <a:pPr marL="1059835" indent="-1059835">
              <a:tabLst>
                <a:tab pos="1413114" algn="l"/>
              </a:tabLst>
            </a:pPr>
            <a:r>
              <a:rPr lang="en-US" sz="1082" dirty="0"/>
              <a:t>Board Members	Rob Carver, Rob Faberman, Sonny Michelson, Josh Olshin, Mark Popovsky, Ernie Rotman, Larry Sandberg, Seth Stollman, Matt Zinno </a:t>
            </a:r>
          </a:p>
        </p:txBody>
      </p:sp>
    </p:spTree>
    <p:extLst>
      <p:ext uri="{BB962C8B-B14F-4D97-AF65-F5344CB8AC3E}">
        <p14:creationId xmlns:p14="http://schemas.microsoft.com/office/powerpoint/2010/main" val="42884860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368</TotalTime>
  <Words>1326</Words>
  <Application>Microsoft Office PowerPoint</Application>
  <PresentationFormat>Custom</PresentationFormat>
  <Paragraphs>114</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Franklin Gothic Book</vt:lpstr>
      <vt:lpstr>Franklin Gothic Heavy</vt:lpstr>
      <vt:lpstr>Franklin Gothic Medium</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Getz</dc:creator>
  <cp:lastModifiedBy>Michael Getz</cp:lastModifiedBy>
  <cp:revision>56</cp:revision>
  <cp:lastPrinted>2023-01-02T03:35:14Z</cp:lastPrinted>
  <dcterms:created xsi:type="dcterms:W3CDTF">2018-01-28T17:46:40Z</dcterms:created>
  <dcterms:modified xsi:type="dcterms:W3CDTF">2023-04-17T21:43:16Z</dcterms:modified>
</cp:coreProperties>
</file>