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9144000" cy="6858000" type="letter"/>
  <p:notesSz cx="7016750" cy="9302750"/>
  <p:custDataLst>
    <p:tags r:id="rId5"/>
  </p:custDataLst>
  <p:defaultTextStyle>
    <a:defPPr>
      <a:defRPr lang="en-US"/>
    </a:defPPr>
    <a:lvl1pPr marL="0" algn="l" defTabSz="686440" rtl="0" eaLnBrk="1" latinLnBrk="0" hangingPunct="1">
      <a:defRPr sz="1351" kern="1200">
        <a:solidFill>
          <a:schemeClr val="tx1"/>
        </a:solidFill>
        <a:latin typeface="+mn-lt"/>
        <a:ea typeface="+mn-ea"/>
        <a:cs typeface="+mn-cs"/>
      </a:defRPr>
    </a:lvl1pPr>
    <a:lvl2pPr marL="343220" algn="l" defTabSz="686440" rtl="0" eaLnBrk="1" latinLnBrk="0" hangingPunct="1">
      <a:defRPr sz="1351" kern="1200">
        <a:solidFill>
          <a:schemeClr val="tx1"/>
        </a:solidFill>
        <a:latin typeface="+mn-lt"/>
        <a:ea typeface="+mn-ea"/>
        <a:cs typeface="+mn-cs"/>
      </a:defRPr>
    </a:lvl2pPr>
    <a:lvl3pPr marL="686440" algn="l" defTabSz="686440" rtl="0" eaLnBrk="1" latinLnBrk="0" hangingPunct="1">
      <a:defRPr sz="1351" kern="1200">
        <a:solidFill>
          <a:schemeClr val="tx1"/>
        </a:solidFill>
        <a:latin typeface="+mn-lt"/>
        <a:ea typeface="+mn-ea"/>
        <a:cs typeface="+mn-cs"/>
      </a:defRPr>
    </a:lvl3pPr>
    <a:lvl4pPr marL="1029660" algn="l" defTabSz="686440" rtl="0" eaLnBrk="1" latinLnBrk="0" hangingPunct="1">
      <a:defRPr sz="1351" kern="1200">
        <a:solidFill>
          <a:schemeClr val="tx1"/>
        </a:solidFill>
        <a:latin typeface="+mn-lt"/>
        <a:ea typeface="+mn-ea"/>
        <a:cs typeface="+mn-cs"/>
      </a:defRPr>
    </a:lvl4pPr>
    <a:lvl5pPr marL="1372880" algn="l" defTabSz="686440" rtl="0" eaLnBrk="1" latinLnBrk="0" hangingPunct="1">
      <a:defRPr sz="1351" kern="1200">
        <a:solidFill>
          <a:schemeClr val="tx1"/>
        </a:solidFill>
        <a:latin typeface="+mn-lt"/>
        <a:ea typeface="+mn-ea"/>
        <a:cs typeface="+mn-cs"/>
      </a:defRPr>
    </a:lvl5pPr>
    <a:lvl6pPr marL="1716100" algn="l" defTabSz="686440" rtl="0" eaLnBrk="1" latinLnBrk="0" hangingPunct="1">
      <a:defRPr sz="1351" kern="1200">
        <a:solidFill>
          <a:schemeClr val="tx1"/>
        </a:solidFill>
        <a:latin typeface="+mn-lt"/>
        <a:ea typeface="+mn-ea"/>
        <a:cs typeface="+mn-cs"/>
      </a:defRPr>
    </a:lvl6pPr>
    <a:lvl7pPr marL="2059320" algn="l" defTabSz="686440" rtl="0" eaLnBrk="1" latinLnBrk="0" hangingPunct="1">
      <a:defRPr sz="1351" kern="1200">
        <a:solidFill>
          <a:schemeClr val="tx1"/>
        </a:solidFill>
        <a:latin typeface="+mn-lt"/>
        <a:ea typeface="+mn-ea"/>
        <a:cs typeface="+mn-cs"/>
      </a:defRPr>
    </a:lvl7pPr>
    <a:lvl8pPr marL="2402540" algn="l" defTabSz="686440" rtl="0" eaLnBrk="1" latinLnBrk="0" hangingPunct="1">
      <a:defRPr sz="1351" kern="1200">
        <a:solidFill>
          <a:schemeClr val="tx1"/>
        </a:solidFill>
        <a:latin typeface="+mn-lt"/>
        <a:ea typeface="+mn-ea"/>
        <a:cs typeface="+mn-cs"/>
      </a:defRPr>
    </a:lvl8pPr>
    <a:lvl9pPr marL="2745760" algn="l" defTabSz="686440" rtl="0" eaLnBrk="1" latinLnBrk="0" hangingPunct="1">
      <a:defRPr sz="13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597"/>
    <a:srgbClr val="668CD0"/>
    <a:srgbClr val="7F7F7F"/>
    <a:srgbClr val="CDD9EF"/>
    <a:srgbClr val="A5BBE3"/>
    <a:srgbClr val="83A2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4"/>
    <p:restoredTop sz="94784"/>
  </p:normalViewPr>
  <p:slideViewPr>
    <p:cSldViewPr snapToGrid="0" snapToObjects="1">
      <p:cViewPr varScale="1">
        <p:scale>
          <a:sx n="107" d="100"/>
          <a:sy n="107" d="100"/>
        </p:scale>
        <p:origin x="17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0592" cy="466753"/>
          </a:xfrm>
          <a:prstGeom prst="rect">
            <a:avLst/>
          </a:prstGeom>
        </p:spPr>
        <p:txBody>
          <a:bodyPr vert="horz" lIns="93251" tIns="46625" rIns="93251" bIns="466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4534" y="0"/>
            <a:ext cx="3040592" cy="466753"/>
          </a:xfrm>
          <a:prstGeom prst="rect">
            <a:avLst/>
          </a:prstGeom>
        </p:spPr>
        <p:txBody>
          <a:bodyPr vert="horz" lIns="93251" tIns="46625" rIns="93251" bIns="46625" rtlCol="0"/>
          <a:lstStyle>
            <a:lvl1pPr algn="r">
              <a:defRPr sz="1200"/>
            </a:lvl1pPr>
          </a:lstStyle>
          <a:p>
            <a:fld id="{9088F8AE-B72D-EA44-B35F-7877C261C491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6050" y="1163638"/>
            <a:ext cx="4184650" cy="3138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51" tIns="46625" rIns="93251" bIns="466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6948"/>
            <a:ext cx="5613400" cy="3662958"/>
          </a:xfrm>
          <a:prstGeom prst="rect">
            <a:avLst/>
          </a:prstGeom>
        </p:spPr>
        <p:txBody>
          <a:bodyPr vert="horz" lIns="93251" tIns="46625" rIns="93251" bIns="4662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5998"/>
            <a:ext cx="3040592" cy="466752"/>
          </a:xfrm>
          <a:prstGeom prst="rect">
            <a:avLst/>
          </a:prstGeom>
        </p:spPr>
        <p:txBody>
          <a:bodyPr vert="horz" lIns="93251" tIns="46625" rIns="93251" bIns="466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4534" y="8835998"/>
            <a:ext cx="3040592" cy="466752"/>
          </a:xfrm>
          <a:prstGeom prst="rect">
            <a:avLst/>
          </a:prstGeom>
        </p:spPr>
        <p:txBody>
          <a:bodyPr vert="horz" lIns="93251" tIns="46625" rIns="93251" bIns="46625" rtlCol="0" anchor="b"/>
          <a:lstStyle>
            <a:lvl1pPr algn="r">
              <a:defRPr sz="1200"/>
            </a:lvl1pPr>
          </a:lstStyle>
          <a:p>
            <a:fld id="{BBC46C8C-9D30-2E4A-BEB7-1F515238E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17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6440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1pPr>
    <a:lvl2pPr marL="343220" algn="l" defTabSz="686440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2pPr>
    <a:lvl3pPr marL="686440" algn="l" defTabSz="686440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3pPr>
    <a:lvl4pPr marL="1029660" algn="l" defTabSz="686440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4pPr>
    <a:lvl5pPr marL="1372880" algn="l" defTabSz="686440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5pPr>
    <a:lvl6pPr marL="1716100" algn="l" defTabSz="686440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6pPr>
    <a:lvl7pPr marL="2059320" algn="l" defTabSz="686440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7pPr>
    <a:lvl8pPr marL="2402540" algn="l" defTabSz="686440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8pPr>
    <a:lvl9pPr marL="2745760" algn="l" defTabSz="686440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46C8C-9D30-2E4A-BEB7-1F515238EB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707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46C8C-9D30-2E4A-BEB7-1F515238EBD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939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AA50-5FAA-7B48-A3CA-E1E939E89695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59BD0-C750-5D4D-A2C2-2E7538778E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AA50-5FAA-7B48-A3CA-E1E939E89695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59BD0-C750-5D4D-A2C2-2E7538778E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AA50-5FAA-7B48-A3CA-E1E939E89695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59BD0-C750-5D4D-A2C2-2E7538778E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AA50-5FAA-7B48-A3CA-E1E939E89695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59BD0-C750-5D4D-A2C2-2E7538778E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AA50-5FAA-7B48-A3CA-E1E939E89695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59BD0-C750-5D4D-A2C2-2E7538778E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AA50-5FAA-7B48-A3CA-E1E939E89695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59BD0-C750-5D4D-A2C2-2E7538778E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AA50-5FAA-7B48-A3CA-E1E939E89695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59BD0-C750-5D4D-A2C2-2E7538778E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AA50-5FAA-7B48-A3CA-E1E939E89695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59BD0-C750-5D4D-A2C2-2E7538778E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AA50-5FAA-7B48-A3CA-E1E939E89695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59BD0-C750-5D4D-A2C2-2E7538778E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AA50-5FAA-7B48-A3CA-E1E939E89695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59BD0-C750-5D4D-A2C2-2E7538778E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AA50-5FAA-7B48-A3CA-E1E939E89695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59BD0-C750-5D4D-A2C2-2E7538778E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AAA50-5FAA-7B48-A3CA-E1E939E89695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59BD0-C750-5D4D-A2C2-2E7538778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715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1.jp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10" Type="http://schemas.openxmlformats.org/officeDocument/2006/relationships/image" Target="../media/image7.jpg"/><Relationship Id="rId4" Type="http://schemas.openxmlformats.org/officeDocument/2006/relationships/image" Target="../media/image2.jpg"/><Relationship Id="rId9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1.jpg"/><Relationship Id="rId7" Type="http://schemas.microsoft.com/office/2007/relationships/hdphoto" Target="../media/hdphoto1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10" Type="http://schemas.openxmlformats.org/officeDocument/2006/relationships/image" Target="../media/image7.jpg"/><Relationship Id="rId4" Type="http://schemas.openxmlformats.org/officeDocument/2006/relationships/image" Target="../media/image2.jpg"/><Relationship Id="rId9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60535B78-A7D8-4125-8A90-789FCD593F5A}"/>
              </a:ext>
            </a:extLst>
          </p:cNvPr>
          <p:cNvGrpSpPr/>
          <p:nvPr/>
        </p:nvGrpSpPr>
        <p:grpSpPr>
          <a:xfrm>
            <a:off x="128455" y="150103"/>
            <a:ext cx="8842368" cy="6579968"/>
            <a:chOff x="128455" y="150103"/>
            <a:chExt cx="8842368" cy="6579968"/>
          </a:xfrm>
          <a:effectLst/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1391252C-3761-4CD6-928E-097095EA7621}"/>
                </a:ext>
              </a:extLst>
            </p:cNvPr>
            <p:cNvSpPr/>
            <p:nvPr/>
          </p:nvSpPr>
          <p:spPr>
            <a:xfrm>
              <a:off x="3218814" y="150103"/>
              <a:ext cx="2743200" cy="317628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E2106ED-6C60-4CAA-8F92-8CD23405C4A7}"/>
                </a:ext>
              </a:extLst>
            </p:cNvPr>
            <p:cNvSpPr/>
            <p:nvPr/>
          </p:nvSpPr>
          <p:spPr>
            <a:xfrm>
              <a:off x="6172538" y="150103"/>
              <a:ext cx="2798285" cy="317628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9CA1F8D-11CA-4EF4-8CA8-7DBAF14B3A01}"/>
                </a:ext>
              </a:extLst>
            </p:cNvPr>
            <p:cNvSpPr/>
            <p:nvPr/>
          </p:nvSpPr>
          <p:spPr>
            <a:xfrm>
              <a:off x="3218814" y="3553785"/>
              <a:ext cx="2743200" cy="3176286"/>
            </a:xfrm>
            <a:prstGeom prst="rect">
              <a:avLst/>
            </a:prstGeom>
            <a:solidFill>
              <a:srgbClr val="2F55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CF3C9D8-CC5C-4580-BB5E-BA56C3B3A0E9}"/>
                </a:ext>
              </a:extLst>
            </p:cNvPr>
            <p:cNvSpPr/>
            <p:nvPr/>
          </p:nvSpPr>
          <p:spPr>
            <a:xfrm>
              <a:off x="6172538" y="5139595"/>
              <a:ext cx="2798285" cy="15904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E28C28A-5106-4E48-BC48-BC679870E521}"/>
                </a:ext>
              </a:extLst>
            </p:cNvPr>
            <p:cNvSpPr/>
            <p:nvPr/>
          </p:nvSpPr>
          <p:spPr>
            <a:xfrm>
              <a:off x="128455" y="3553785"/>
              <a:ext cx="2927256" cy="317628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EE43702-09A0-4D8A-A155-A04563040D47}"/>
                </a:ext>
              </a:extLst>
            </p:cNvPr>
            <p:cNvSpPr/>
            <p:nvPr/>
          </p:nvSpPr>
          <p:spPr>
            <a:xfrm>
              <a:off x="6172538" y="3564273"/>
              <a:ext cx="2798285" cy="157532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30" name="Picture 29" hidden="1"/>
          <p:cNvPicPr>
            <a:picLocks noChangeAspect="1"/>
          </p:cNvPicPr>
          <p:nvPr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6643" y="3553785"/>
            <a:ext cx="2784181" cy="1430409"/>
          </a:xfrm>
          <a:prstGeom prst="rect">
            <a:avLst/>
          </a:prstGeom>
        </p:spPr>
      </p:pic>
      <p:pic>
        <p:nvPicPr>
          <p:cNvPr id="12" name="Picture 11" hidden="1"/>
          <p:cNvPicPr>
            <a:picLocks noChangeAspect="1"/>
          </p:cNvPicPr>
          <p:nvPr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814" y="150103"/>
            <a:ext cx="2743200" cy="3178795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56" y="150103"/>
            <a:ext cx="1047374" cy="1780796"/>
          </a:xfrm>
          <a:prstGeom prst="rect">
            <a:avLst/>
          </a:prstGeom>
          <a:effectLst/>
        </p:spPr>
      </p:pic>
      <p:sp>
        <p:nvSpPr>
          <p:cNvPr id="11" name="TextBox 10"/>
          <p:cNvSpPr txBox="1"/>
          <p:nvPr/>
        </p:nvSpPr>
        <p:spPr>
          <a:xfrm>
            <a:off x="1260000" y="158910"/>
            <a:ext cx="1866990" cy="1785104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000" b="1" dirty="0">
                <a:latin typeface="Calibri" charset="0"/>
                <a:cs typeface="Times New Roman" charset="0"/>
              </a:rPr>
              <a:t>Brotherhood of Temple Israel</a:t>
            </a:r>
          </a:p>
          <a:p>
            <a:pPr>
              <a:lnSpc>
                <a:spcPts val="2200"/>
              </a:lnSpc>
            </a:pPr>
            <a:endParaRPr lang="en-US" sz="2000" b="1" dirty="0">
              <a:latin typeface="Calibri" charset="0"/>
              <a:cs typeface="Times New Roman" charset="0"/>
            </a:endParaRPr>
          </a:p>
          <a:p>
            <a:pPr algn="ctr">
              <a:lnSpc>
                <a:spcPts val="2200"/>
              </a:lnSpc>
            </a:pPr>
            <a:r>
              <a:rPr lang="en-US" sz="2000" b="1" dirty="0">
                <a:solidFill>
                  <a:srgbClr val="2F5597"/>
                </a:solidFill>
                <a:latin typeface="Calibri" charset="0"/>
                <a:cs typeface="Times New Roman" charset="0"/>
              </a:rPr>
              <a:t>2022-2023 Calendar of Events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18814" y="187068"/>
            <a:ext cx="2743200" cy="268317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000" b="1" dirty="0">
                <a:solidFill>
                  <a:srgbClr val="2F5597"/>
                </a:solidFill>
                <a:effectLst/>
                <a:latin typeface="Calibri" charset="0"/>
                <a:cs typeface="Times New Roman" charset="0"/>
              </a:rPr>
              <a:t>Jewish Routes Series</a:t>
            </a:r>
          </a:p>
          <a:p>
            <a:pPr defTabSz="914400"/>
            <a:endParaRPr lang="en-US" sz="800" dirty="0">
              <a:solidFill>
                <a:schemeClr val="dk1"/>
              </a:solidFill>
              <a:effectLst/>
            </a:endParaRPr>
          </a:p>
          <a:p>
            <a:pPr algn="l">
              <a:lnSpc>
                <a:spcPts val="1200"/>
              </a:lnSpc>
            </a:pPr>
            <a:r>
              <a:rPr lang="en-US" sz="1300" dirty="0">
                <a:solidFill>
                  <a:schemeClr val="dk1"/>
                </a:solidFill>
                <a:effectLst/>
              </a:rPr>
              <a:t>Join us for this year’s Jewish Routes </a:t>
            </a:r>
            <a:r>
              <a:rPr lang="en-US" sz="1300" dirty="0">
                <a:solidFill>
                  <a:schemeClr val="dk1"/>
                </a:solidFill>
              </a:rPr>
              <a:t>discussion series, “</a:t>
            </a:r>
            <a:r>
              <a:rPr lang="en-US" sz="1300" b="1" dirty="0">
                <a:solidFill>
                  <a:schemeClr val="dk1"/>
                </a:solidFill>
              </a:rPr>
              <a:t>Rabbi Fineberg Ruins ______</a:t>
            </a:r>
            <a:r>
              <a:rPr lang="en-US" sz="1300" dirty="0">
                <a:solidFill>
                  <a:schemeClr val="dk1"/>
                </a:solidFill>
              </a:rPr>
              <a:t>” and together we’ll bust commonly misunderstood myths about Judaism and look at classic Jewish stories and themes through a new lens. Topics will include “Rabbi Fineberg Ruins Wine”, “Rabbi Fineberg Ruins a Classic Jewish Story”, and “Rabbi Fineberg Ruins the Holidays”.” Geared towards learners of all backgrounds – as long as you’re keen to learn with a critical eye, open mind, and generous heart.</a:t>
            </a:r>
          </a:p>
        </p:txBody>
      </p:sp>
      <p:pic>
        <p:nvPicPr>
          <p:cNvPr id="17" name="Picture 16" hidden="1"/>
          <p:cNvPicPr>
            <a:picLocks noChangeAspect="1"/>
          </p:cNvPicPr>
          <p:nvPr/>
        </p:nvPicPr>
        <p:blipFill>
          <a:blip r:embed="rId6">
            <a:alphaModFix amt="28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8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5662" y="150103"/>
            <a:ext cx="2825162" cy="3182111"/>
          </a:xfrm>
          <a:prstGeom prst="rect">
            <a:avLst/>
          </a:prstGeom>
          <a:effectLst/>
        </p:spPr>
      </p:pic>
      <p:sp>
        <p:nvSpPr>
          <p:cNvPr id="16" name="TextBox 15"/>
          <p:cNvSpPr txBox="1"/>
          <p:nvPr/>
        </p:nvSpPr>
        <p:spPr>
          <a:xfrm>
            <a:off x="6186643" y="195424"/>
            <a:ext cx="2833844" cy="298344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000" b="1" dirty="0">
                <a:effectLst/>
                <a:latin typeface="Calibri" charset="0"/>
                <a:cs typeface="Times New Roman" charset="0"/>
              </a:rPr>
              <a:t>Mitzvah Men!</a:t>
            </a:r>
          </a:p>
          <a:p>
            <a:pPr algn="ctr" defTabSz="914400"/>
            <a:endParaRPr lang="en-US" sz="500" dirty="0">
              <a:effectLst/>
              <a:latin typeface="Calibri" charset="0"/>
              <a:cs typeface="Times New Roman" charset="0"/>
            </a:endParaRPr>
          </a:p>
          <a:p>
            <a:pPr defTabSz="914400">
              <a:lnSpc>
                <a:spcPts val="1300"/>
              </a:lnSpc>
            </a:pPr>
            <a:r>
              <a:rPr lang="en-US" sz="1400" dirty="0">
                <a:solidFill>
                  <a:schemeClr val="dk1"/>
                </a:solidFill>
                <a:effectLst/>
              </a:rPr>
              <a:t>Help us build the Temple Sukkah on Sunday, Sept. 18! Breakfast, ladders, power tools – what could be more fun than that?</a:t>
            </a:r>
          </a:p>
          <a:p>
            <a:pPr defTabSz="914400">
              <a:lnSpc>
                <a:spcPts val="1300"/>
              </a:lnSpc>
            </a:pPr>
            <a:endParaRPr lang="en-US" sz="900" dirty="0">
              <a:solidFill>
                <a:schemeClr val="dk1"/>
              </a:solidFill>
              <a:effectLst/>
            </a:endParaRPr>
          </a:p>
          <a:p>
            <a:pPr defTabSz="914400">
              <a:lnSpc>
                <a:spcPts val="1300"/>
              </a:lnSpc>
            </a:pPr>
            <a:r>
              <a:rPr lang="en-US" sz="1400" dirty="0">
                <a:solidFill>
                  <a:schemeClr val="dk1"/>
                </a:solidFill>
                <a:effectLst/>
              </a:rPr>
              <a:t>A few other great ways to perform Tikkun Olam with the Brotherhood:</a:t>
            </a:r>
          </a:p>
          <a:p>
            <a:pPr defTabSz="914400">
              <a:lnSpc>
                <a:spcPts val="1300"/>
              </a:lnSpc>
            </a:pPr>
            <a:endParaRPr lang="en-US" sz="1050" dirty="0">
              <a:solidFill>
                <a:schemeClr val="dk1"/>
              </a:solidFill>
              <a:effectLst/>
            </a:endParaRPr>
          </a:p>
          <a:p>
            <a:pPr marL="285750" indent="-176213" defTabSz="914400">
              <a:lnSpc>
                <a:spcPts val="13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dk1"/>
                </a:solidFill>
              </a:rPr>
              <a:t>Holiday Meals on Wheels</a:t>
            </a:r>
          </a:p>
          <a:p>
            <a:pPr marL="285750" indent="-176213" defTabSz="914400">
              <a:lnSpc>
                <a:spcPts val="13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dk1"/>
                </a:solidFill>
              </a:rPr>
              <a:t>Habitat for Humanity Builds</a:t>
            </a:r>
          </a:p>
          <a:p>
            <a:pPr marL="285750" indent="-176213" defTabSz="914400">
              <a:lnSpc>
                <a:spcPts val="13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dk1"/>
                </a:solidFill>
                <a:effectLst/>
              </a:rPr>
              <a:t>Shelter Spring Cleanups</a:t>
            </a:r>
          </a:p>
          <a:p>
            <a:pPr marL="285750" indent="-176213" defTabSz="914400">
              <a:lnSpc>
                <a:spcPts val="13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dk1"/>
                </a:solidFill>
              </a:rPr>
              <a:t>Family Table Support</a:t>
            </a:r>
            <a:endParaRPr lang="en-US" sz="1400" dirty="0">
              <a:solidFill>
                <a:schemeClr val="dk1"/>
              </a:solidFill>
              <a:effectLst/>
            </a:endParaRPr>
          </a:p>
          <a:p>
            <a:pPr marL="285750" indent="-176213" defTabSz="914400">
              <a:lnSpc>
                <a:spcPts val="13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dk1"/>
                </a:solidFill>
              </a:rPr>
              <a:t>…</a:t>
            </a:r>
            <a:r>
              <a:rPr lang="en-US" sz="1400" dirty="0">
                <a:solidFill>
                  <a:schemeClr val="dk1"/>
                </a:solidFill>
                <a:effectLst/>
              </a:rPr>
              <a:t>and more!</a:t>
            </a:r>
          </a:p>
          <a:p>
            <a:pPr defTabSz="914400">
              <a:lnSpc>
                <a:spcPts val="1300"/>
              </a:lnSpc>
            </a:pPr>
            <a:endParaRPr lang="en-US" sz="1000" b="1" dirty="0">
              <a:solidFill>
                <a:schemeClr val="dk1"/>
              </a:solidFill>
            </a:endParaRPr>
          </a:p>
          <a:p>
            <a:pPr defTabSz="914400">
              <a:lnSpc>
                <a:spcPts val="1300"/>
              </a:lnSpc>
            </a:pPr>
            <a:r>
              <a:rPr lang="en-US" sz="1400" dirty="0">
                <a:solidFill>
                  <a:schemeClr val="dk1"/>
                </a:solidFill>
                <a:effectLst/>
              </a:rPr>
              <a:t>Stay tuned for more information!</a:t>
            </a:r>
          </a:p>
        </p:txBody>
      </p:sp>
      <p:pic>
        <p:nvPicPr>
          <p:cNvPr id="20" name="Picture 19" hidden="1"/>
          <p:cNvPicPr>
            <a:picLocks noChangeAspect="1"/>
          </p:cNvPicPr>
          <p:nvPr/>
        </p:nvPicPr>
        <p:blipFill>
          <a:blip r:embed="rId8">
            <a:alphaModFix amt="4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49" y="3535453"/>
            <a:ext cx="2825162" cy="3178818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28455" y="3586168"/>
            <a:ext cx="2906712" cy="297517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000" b="1" dirty="0">
                <a:effectLst/>
                <a:latin typeface="Calibri" charset="0"/>
                <a:ea typeface="Calibri" charset="0"/>
                <a:cs typeface="Times New Roman" charset="0"/>
              </a:rPr>
              <a:t>Hearing Men’s Voices </a:t>
            </a:r>
          </a:p>
          <a:p>
            <a:pPr algn="ctr" defTabSz="914400"/>
            <a:endParaRPr lang="en-US" sz="400" b="1" spc="-150" dirty="0">
              <a:effectLst/>
              <a:latin typeface="Calibri" charset="0"/>
              <a:ea typeface="Calibri" charset="0"/>
              <a:cs typeface="Times New Roman" charset="0"/>
            </a:endParaRPr>
          </a:p>
          <a:p>
            <a:pPr defTabSz="914400">
              <a:lnSpc>
                <a:spcPts val="1400"/>
              </a:lnSpc>
            </a:pPr>
            <a:r>
              <a:rPr lang="en-US" sz="1300" dirty="0">
                <a:solidFill>
                  <a:schemeClr val="dk1"/>
                </a:solidFill>
                <a:effectLst/>
              </a:rPr>
              <a:t>Our award-winning lay-led discussion series </a:t>
            </a:r>
            <a:r>
              <a:rPr lang="en-US" sz="1300" dirty="0">
                <a:solidFill>
                  <a:schemeClr val="dk1"/>
                </a:solidFill>
              </a:rPr>
              <a:t>continues with a new theme this year – TO BE DETERMINED! Save the dates below and stay tuned for more information for the topic and themes for each evening’s discussion. </a:t>
            </a:r>
            <a:endParaRPr lang="en-US" sz="1300" dirty="0">
              <a:solidFill>
                <a:schemeClr val="dk1"/>
              </a:solidFill>
              <a:effectLst/>
            </a:endParaRPr>
          </a:p>
          <a:p>
            <a:pPr defTabSz="914400">
              <a:lnSpc>
                <a:spcPts val="1400"/>
              </a:lnSpc>
            </a:pPr>
            <a:endParaRPr lang="en-US" sz="1300" dirty="0">
              <a:solidFill>
                <a:schemeClr val="dk1"/>
              </a:solidFill>
            </a:endParaRPr>
          </a:p>
          <a:p>
            <a:pPr marL="114300" indent="-114300" defTabSz="914400">
              <a:lnSpc>
                <a:spcPts val="14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dk1"/>
                </a:solidFill>
                <a:effectLst/>
              </a:rPr>
              <a:t>Thursday, Nov. 17, 7:45pm</a:t>
            </a:r>
          </a:p>
          <a:p>
            <a:pPr marL="114300" indent="-114300" defTabSz="914400">
              <a:lnSpc>
                <a:spcPts val="14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dk1"/>
                </a:solidFill>
                <a:effectLst/>
              </a:rPr>
              <a:t>Tuesday, Dec. 13, 7:45pm</a:t>
            </a:r>
          </a:p>
          <a:p>
            <a:pPr marL="114300" indent="-114300" defTabSz="914400">
              <a:lnSpc>
                <a:spcPts val="14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dk1"/>
                </a:solidFill>
                <a:effectLst/>
              </a:rPr>
              <a:t>Tuesday, Jan. 24, 7:45pm</a:t>
            </a:r>
          </a:p>
          <a:p>
            <a:pPr marL="114300" indent="-114300" defTabSz="914400">
              <a:lnSpc>
                <a:spcPts val="14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dk1"/>
                </a:solidFill>
                <a:effectLst/>
              </a:rPr>
              <a:t>Thursday, Feb. 16, 7:45pm</a:t>
            </a:r>
          </a:p>
          <a:p>
            <a:pPr marL="114300" indent="-114300" defTabSz="914400">
              <a:lnSpc>
                <a:spcPts val="14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dk1"/>
                </a:solidFill>
                <a:effectLst/>
              </a:rPr>
              <a:t>Thursday, Mar. 23, 7:45pm</a:t>
            </a:r>
          </a:p>
          <a:p>
            <a:pPr marL="114300" indent="-114300" defTabSz="914400">
              <a:lnSpc>
                <a:spcPts val="14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dk1"/>
                </a:solidFill>
                <a:effectLst/>
              </a:rPr>
              <a:t>Tuesday, Apr. 25, 7:45pm</a:t>
            </a:r>
          </a:p>
          <a:p>
            <a:pPr marL="114300" indent="-114300" defTabSz="914400">
              <a:lnSpc>
                <a:spcPts val="14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dk1"/>
                </a:solidFill>
                <a:effectLst/>
              </a:rPr>
              <a:t>Thursday May 11 (make up date)</a:t>
            </a:r>
          </a:p>
        </p:txBody>
      </p:sp>
      <p:pic>
        <p:nvPicPr>
          <p:cNvPr id="24" name="Picture 23" hidden="1"/>
          <p:cNvPicPr>
            <a:picLocks noChangeAspect="1"/>
          </p:cNvPicPr>
          <p:nvPr/>
        </p:nvPicPr>
        <p:blipFill>
          <a:blip r:embed="rId9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814" y="3532193"/>
            <a:ext cx="2743201" cy="3154710"/>
          </a:xfrm>
          <a:prstGeom prst="rect">
            <a:avLst/>
          </a:prstGeom>
        </p:spPr>
      </p:pic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252577"/>
              </p:ext>
            </p:extLst>
          </p:nvPr>
        </p:nvGraphicFramePr>
        <p:xfrm>
          <a:off x="128455" y="1961139"/>
          <a:ext cx="2927256" cy="13724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75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5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57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5138">
                <a:tc gridSpan="3">
                  <a:txBody>
                    <a:bodyPr/>
                    <a:lstStyle/>
                    <a:p>
                      <a:r>
                        <a:rPr lang="en-US" sz="1200" b="1" dirty="0"/>
                        <a:t>BOD </a:t>
                      </a: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Meetings (Sun, 10am unless noted)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2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Aug. 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Sep.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Oct. 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2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Nov.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Dec.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Jan. 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2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Feb. 19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Mar.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Apr. 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22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May 28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Jun.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113959"/>
                  </a:ext>
                </a:extLst>
              </a:tr>
            </a:tbl>
          </a:graphicData>
        </a:graphic>
      </p:graphicFrame>
      <p:pic>
        <p:nvPicPr>
          <p:cNvPr id="32" name="Picture 31" hidden="1"/>
          <p:cNvPicPr>
            <a:picLocks noChangeAspect="1"/>
          </p:cNvPicPr>
          <p:nvPr/>
        </p:nvPicPr>
        <p:blipFill>
          <a:blip r:embed="rId10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5660" y="5139595"/>
            <a:ext cx="2784182" cy="1547308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6145660" y="5378630"/>
            <a:ext cx="2874827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000" b="1" dirty="0">
                <a:effectLst/>
                <a:latin typeface="Calibri" charset="0"/>
                <a:cs typeface="Times New Roman" charset="0"/>
              </a:rPr>
              <a:t>Other Fun Stuff</a:t>
            </a:r>
          </a:p>
          <a:p>
            <a:pPr marL="109537" algn="ctr" defTabSz="914400"/>
            <a:endParaRPr lang="en-US" sz="800" dirty="0">
              <a:solidFill>
                <a:schemeClr val="dk1"/>
              </a:solidFill>
              <a:effectLst/>
            </a:endParaRPr>
          </a:p>
          <a:p>
            <a:pPr marL="109537" algn="ctr" defTabSz="914400"/>
            <a:r>
              <a:rPr lang="en-US" sz="1800" dirty="0">
                <a:solidFill>
                  <a:schemeClr val="dk1"/>
                </a:solidFill>
                <a:effectLst/>
              </a:rPr>
              <a:t>STAY TUNED &amp; HELP US WITH PLANNING!</a:t>
            </a:r>
            <a:endParaRPr lang="en-US" sz="1800" dirty="0">
              <a:effectLst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45661" y="3613799"/>
            <a:ext cx="2833844" cy="110799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000" b="1" dirty="0">
                <a:effectLst/>
                <a:latin typeface="Calibri" charset="0"/>
                <a:cs typeface="Times New Roman" charset="0"/>
              </a:rPr>
              <a:t>Speaker “Breakfasts”</a:t>
            </a:r>
            <a:br>
              <a:rPr lang="en-US" sz="2000" b="1" dirty="0">
                <a:effectLst/>
                <a:latin typeface="Calibri" charset="0"/>
                <a:cs typeface="Times New Roman" charset="0"/>
              </a:rPr>
            </a:br>
            <a:endParaRPr lang="en-US" sz="1400" b="1" i="1" dirty="0">
              <a:effectLst/>
              <a:latin typeface="Calibri" charset="0"/>
              <a:cs typeface="Times New Roman" charset="0"/>
            </a:endParaRPr>
          </a:p>
          <a:p>
            <a:pPr marL="109537" algn="ctr" defTabSz="914400"/>
            <a:r>
              <a:rPr lang="en-US" sz="1600" i="1" dirty="0">
                <a:solidFill>
                  <a:schemeClr val="dk1"/>
                </a:solidFill>
                <a:effectLst/>
              </a:rPr>
              <a:t>Speakers and dates to be announced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3E0D2F0-81FA-4611-A997-C480259BAD7F}"/>
              </a:ext>
            </a:extLst>
          </p:cNvPr>
          <p:cNvSpPr txBox="1"/>
          <p:nvPr/>
        </p:nvSpPr>
        <p:spPr>
          <a:xfrm>
            <a:off x="3218813" y="3586168"/>
            <a:ext cx="2798285" cy="31547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000" b="1" dirty="0">
                <a:solidFill>
                  <a:schemeClr val="bg1"/>
                </a:solidFill>
                <a:effectLst/>
                <a:latin typeface="Calibri" charset="0"/>
                <a:cs typeface="Times New Roman" charset="0"/>
              </a:rPr>
              <a:t>Main Events</a:t>
            </a:r>
          </a:p>
          <a:p>
            <a:pPr algn="ctr" defTabSz="914400"/>
            <a:endParaRPr lang="en-US" sz="400" b="1" dirty="0">
              <a:solidFill>
                <a:schemeClr val="bg1"/>
              </a:solidFill>
              <a:effectLst/>
              <a:latin typeface="Calibri" charset="0"/>
              <a:cs typeface="Times New Roman" charset="0"/>
            </a:endParaRPr>
          </a:p>
          <a:p>
            <a:pPr marL="744538" indent="-744538" defTabSz="914400">
              <a:lnSpc>
                <a:spcPts val="1500"/>
              </a:lnSpc>
              <a:tabLst>
                <a:tab pos="747713" algn="l"/>
              </a:tabLst>
            </a:pPr>
            <a:r>
              <a:rPr lang="en-US" sz="1400" b="1" dirty="0">
                <a:solidFill>
                  <a:schemeClr val="bg1"/>
                </a:solidFill>
              </a:rPr>
              <a:t>Oct. 12 </a:t>
            </a:r>
            <a:r>
              <a:rPr lang="en-US" sz="1400" dirty="0">
                <a:solidFill>
                  <a:schemeClr val="bg1"/>
                </a:solidFill>
              </a:rPr>
              <a:t>	</a:t>
            </a:r>
            <a:r>
              <a:rPr lang="en-US" sz="1400" b="1" spc="-20" dirty="0">
                <a:solidFill>
                  <a:schemeClr val="bg1"/>
                </a:solidFill>
              </a:rPr>
              <a:t>Burgers &amp; Beer in the Hut </a:t>
            </a:r>
            <a:r>
              <a:rPr lang="en-US" sz="1200" i="1" dirty="0">
                <a:solidFill>
                  <a:schemeClr val="bg1"/>
                </a:solidFill>
              </a:rPr>
              <a:t>With Sisterhood</a:t>
            </a:r>
            <a:endParaRPr lang="en-US" sz="1400" i="1" dirty="0">
              <a:solidFill>
                <a:schemeClr val="bg1"/>
              </a:solidFill>
            </a:endParaRPr>
          </a:p>
          <a:p>
            <a:pPr marL="744538" indent="-744538" defTabSz="914400">
              <a:lnSpc>
                <a:spcPts val="1500"/>
              </a:lnSpc>
              <a:tabLst>
                <a:tab pos="747713" algn="l"/>
              </a:tabLst>
            </a:pPr>
            <a:r>
              <a:rPr lang="en-US" sz="1400" b="1" dirty="0">
                <a:solidFill>
                  <a:schemeClr val="bg1"/>
                </a:solidFill>
              </a:rPr>
              <a:t>Oct. 25	Paid Up Supper</a:t>
            </a:r>
            <a:br>
              <a:rPr lang="en-US" sz="1400" dirty="0">
                <a:solidFill>
                  <a:schemeClr val="bg1"/>
                </a:solidFill>
              </a:rPr>
            </a:br>
            <a:r>
              <a:rPr lang="en-US" sz="1200" i="1" dirty="0">
                <a:solidFill>
                  <a:schemeClr val="bg1"/>
                </a:solidFill>
              </a:rPr>
              <a:t>Speaker to be Announced</a:t>
            </a:r>
          </a:p>
          <a:p>
            <a:pPr defTabSz="914400">
              <a:lnSpc>
                <a:spcPts val="1500"/>
              </a:lnSpc>
              <a:tabLst>
                <a:tab pos="747713" algn="l"/>
              </a:tabLst>
            </a:pPr>
            <a:r>
              <a:rPr lang="en-US" sz="1400" b="1" dirty="0">
                <a:solidFill>
                  <a:schemeClr val="bg1"/>
                </a:solidFill>
              </a:rPr>
              <a:t>Nov. 6 	</a:t>
            </a:r>
            <a:r>
              <a:rPr lang="en-US" sz="1400" b="1" spc="-50" dirty="0">
                <a:solidFill>
                  <a:schemeClr val="bg1"/>
                </a:solidFill>
              </a:rPr>
              <a:t>FJMC Keeper of the Flame</a:t>
            </a:r>
            <a:r>
              <a:rPr lang="en-US" sz="1400" b="1" dirty="0">
                <a:solidFill>
                  <a:schemeClr val="bg1"/>
                </a:solidFill>
              </a:rPr>
              <a:t> 	</a:t>
            </a:r>
            <a:r>
              <a:rPr lang="en-US" sz="1200" i="1" dirty="0">
                <a:solidFill>
                  <a:schemeClr val="bg1"/>
                </a:solidFill>
              </a:rPr>
              <a:t>Honoring Sonny Michelson</a:t>
            </a:r>
          </a:p>
          <a:p>
            <a:pPr marL="114300" indent="-114300" defTabSz="914400">
              <a:lnSpc>
                <a:spcPts val="1500"/>
              </a:lnSpc>
              <a:buFont typeface="Arial" panose="020B0604020202020204" pitchFamily="34" charset="0"/>
              <a:buChar char="•"/>
              <a:tabLst>
                <a:tab pos="747713" algn="l"/>
              </a:tabLst>
            </a:pPr>
            <a:r>
              <a:rPr lang="en-US" sz="1400" b="1" dirty="0">
                <a:solidFill>
                  <a:schemeClr val="bg1"/>
                </a:solidFill>
                <a:effectLst/>
              </a:rPr>
              <a:t>Jan. 7-8</a:t>
            </a:r>
            <a:r>
              <a:rPr lang="en-US" sz="1400" dirty="0">
                <a:solidFill>
                  <a:schemeClr val="bg1"/>
                </a:solidFill>
                <a:effectLst/>
              </a:rPr>
              <a:t>	</a:t>
            </a:r>
            <a:r>
              <a:rPr lang="en-US" sz="1400" b="1" dirty="0">
                <a:solidFill>
                  <a:schemeClr val="bg1"/>
                </a:solidFill>
                <a:effectLst/>
              </a:rPr>
              <a:t>Brotherhood Weekend</a:t>
            </a:r>
          </a:p>
          <a:p>
            <a:pPr marL="114300" indent="-114300" defTabSz="914400">
              <a:lnSpc>
                <a:spcPts val="1500"/>
              </a:lnSpc>
              <a:buFont typeface="Arial" panose="020B0604020202020204" pitchFamily="34" charset="0"/>
              <a:buChar char="•"/>
              <a:tabLst>
                <a:tab pos="747713" algn="l"/>
              </a:tabLst>
            </a:pPr>
            <a:r>
              <a:rPr lang="en-US" sz="1400" b="1" dirty="0">
                <a:solidFill>
                  <a:schemeClr val="bg1"/>
                </a:solidFill>
              </a:rPr>
              <a:t>Jan. 7</a:t>
            </a:r>
            <a:r>
              <a:rPr lang="en-US" sz="1400" dirty="0">
                <a:solidFill>
                  <a:schemeClr val="bg1"/>
                </a:solidFill>
              </a:rPr>
              <a:t>	</a:t>
            </a:r>
            <a:r>
              <a:rPr lang="en-US" sz="1400" b="1" dirty="0">
                <a:solidFill>
                  <a:schemeClr val="bg1"/>
                </a:solidFill>
              </a:rPr>
              <a:t>Special Concert!</a:t>
            </a:r>
            <a:endParaRPr lang="en-US" sz="1400" b="1" dirty="0">
              <a:solidFill>
                <a:schemeClr val="bg1"/>
              </a:solidFill>
              <a:effectLst/>
            </a:endParaRPr>
          </a:p>
          <a:p>
            <a:pPr marL="114300" indent="-114300" defTabSz="914400">
              <a:lnSpc>
                <a:spcPts val="1500"/>
              </a:lnSpc>
              <a:buFont typeface="Arial" panose="020B0604020202020204" pitchFamily="34" charset="0"/>
              <a:buChar char="•"/>
              <a:tabLst>
                <a:tab pos="747713" algn="l"/>
              </a:tabLst>
            </a:pPr>
            <a:r>
              <a:rPr lang="en-US" sz="1400" b="1" dirty="0">
                <a:solidFill>
                  <a:schemeClr val="bg1"/>
                </a:solidFill>
                <a:effectLst/>
              </a:rPr>
              <a:t>Feb. 4</a:t>
            </a:r>
            <a:r>
              <a:rPr lang="en-US" sz="1400" dirty="0">
                <a:solidFill>
                  <a:schemeClr val="bg1"/>
                </a:solidFill>
                <a:effectLst/>
              </a:rPr>
              <a:t>	</a:t>
            </a:r>
            <a:r>
              <a:rPr lang="en-US" sz="1400" b="1" dirty="0">
                <a:solidFill>
                  <a:schemeClr val="bg1"/>
                </a:solidFill>
                <a:effectLst/>
              </a:rPr>
              <a:t>Lift Your Spirits</a:t>
            </a:r>
          </a:p>
          <a:p>
            <a:pPr marL="114300" indent="-114300" defTabSz="914400">
              <a:lnSpc>
                <a:spcPts val="1500"/>
              </a:lnSpc>
              <a:buFont typeface="Arial" panose="020B0604020202020204" pitchFamily="34" charset="0"/>
              <a:buChar char="•"/>
              <a:tabLst>
                <a:tab pos="747713" algn="l"/>
              </a:tabLst>
            </a:pPr>
            <a:r>
              <a:rPr lang="en-US" sz="1400" b="1" dirty="0">
                <a:solidFill>
                  <a:schemeClr val="bg1"/>
                </a:solidFill>
                <a:effectLst/>
              </a:rPr>
              <a:t>Feb. 12</a:t>
            </a:r>
            <a:r>
              <a:rPr lang="en-US" sz="1400" dirty="0">
                <a:solidFill>
                  <a:schemeClr val="bg1"/>
                </a:solidFill>
                <a:effectLst/>
              </a:rPr>
              <a:t>	</a:t>
            </a:r>
            <a:r>
              <a:rPr lang="en-US" sz="1400" b="1" dirty="0">
                <a:solidFill>
                  <a:schemeClr val="bg1"/>
                </a:solidFill>
                <a:effectLst/>
              </a:rPr>
              <a:t>World-Wide Wrap &amp;</a:t>
            </a:r>
          </a:p>
          <a:p>
            <a:pPr marL="114300" indent="-114300" defTabSz="914400">
              <a:lnSpc>
                <a:spcPts val="1500"/>
              </a:lnSpc>
              <a:tabLst>
                <a:tab pos="747713" algn="l"/>
              </a:tabLst>
            </a:pPr>
            <a:r>
              <a:rPr lang="en-US" sz="1400" b="1" dirty="0">
                <a:solidFill>
                  <a:schemeClr val="bg1"/>
                </a:solidFill>
              </a:rPr>
              <a:t>		</a:t>
            </a:r>
            <a:r>
              <a:rPr lang="en-US" sz="1400" b="1" dirty="0">
                <a:solidFill>
                  <a:schemeClr val="bg1"/>
                </a:solidFill>
                <a:effectLst/>
              </a:rPr>
              <a:t>Big Game Party</a:t>
            </a:r>
          </a:p>
          <a:p>
            <a:pPr marL="114300" indent="-114300" defTabSz="914400">
              <a:lnSpc>
                <a:spcPts val="1500"/>
              </a:lnSpc>
              <a:buFont typeface="Arial" panose="020B0604020202020204" pitchFamily="34" charset="0"/>
              <a:buChar char="•"/>
              <a:tabLst>
                <a:tab pos="747713" algn="l"/>
              </a:tabLst>
            </a:pPr>
            <a:r>
              <a:rPr lang="en-US" sz="1400" b="1" dirty="0">
                <a:solidFill>
                  <a:schemeClr val="bg1"/>
                </a:solidFill>
                <a:effectLst/>
              </a:rPr>
              <a:t>May 7</a:t>
            </a:r>
            <a:r>
              <a:rPr lang="en-US" sz="1400" dirty="0">
                <a:solidFill>
                  <a:schemeClr val="bg1"/>
                </a:solidFill>
                <a:effectLst/>
              </a:rPr>
              <a:t>	</a:t>
            </a:r>
            <a:r>
              <a:rPr lang="en-US" sz="1400" b="1" dirty="0">
                <a:solidFill>
                  <a:schemeClr val="bg1"/>
                </a:solidFill>
                <a:effectLst/>
              </a:rPr>
              <a:t>Man of the Year</a:t>
            </a:r>
          </a:p>
          <a:p>
            <a:pPr marL="747713" lvl="2" defTabSz="914400">
              <a:lnSpc>
                <a:spcPts val="1500"/>
              </a:lnSpc>
              <a:tabLst>
                <a:tab pos="747713" algn="l"/>
              </a:tabLst>
            </a:pPr>
            <a:r>
              <a:rPr lang="en-US" sz="1200" i="1" dirty="0">
                <a:solidFill>
                  <a:schemeClr val="bg1"/>
                </a:solidFill>
                <a:effectLst/>
              </a:rPr>
              <a:t>Honoree to be Announced</a:t>
            </a:r>
          </a:p>
          <a:p>
            <a:pPr marL="114300" indent="-114300" defTabSz="914400">
              <a:lnSpc>
                <a:spcPts val="1500"/>
              </a:lnSpc>
              <a:buFont typeface="Arial" panose="020B0604020202020204" pitchFamily="34" charset="0"/>
              <a:buChar char="•"/>
              <a:tabLst>
                <a:tab pos="747713" algn="l"/>
              </a:tabLst>
            </a:pPr>
            <a:r>
              <a:rPr lang="en-US" sz="1400" b="1" dirty="0">
                <a:solidFill>
                  <a:schemeClr val="bg1"/>
                </a:solidFill>
                <a:effectLst/>
              </a:rPr>
              <a:t>July 31</a:t>
            </a:r>
            <a:r>
              <a:rPr lang="en-US" sz="1400" dirty="0">
                <a:solidFill>
                  <a:schemeClr val="bg1"/>
                </a:solidFill>
                <a:effectLst/>
              </a:rPr>
              <a:t>	</a:t>
            </a:r>
            <a:r>
              <a:rPr lang="en-US" sz="1400" b="1" dirty="0">
                <a:solidFill>
                  <a:schemeClr val="bg1"/>
                </a:solidFill>
                <a:effectLst/>
              </a:rPr>
              <a:t>Golf Tournament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B09684E-A224-4151-8557-393787AFADFC}"/>
              </a:ext>
            </a:extLst>
          </p:cNvPr>
          <p:cNvGrpSpPr/>
          <p:nvPr/>
        </p:nvGrpSpPr>
        <p:grpSpPr>
          <a:xfrm rot="21113804">
            <a:off x="7215072" y="4798807"/>
            <a:ext cx="1446202" cy="450008"/>
            <a:chOff x="5558062" y="4432588"/>
            <a:chExt cx="1391318" cy="586984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5BC76572-5623-4B2A-83C0-6CF6CA47F879}"/>
                </a:ext>
              </a:extLst>
            </p:cNvPr>
            <p:cNvSpPr/>
            <p:nvPr/>
          </p:nvSpPr>
          <p:spPr>
            <a:xfrm>
              <a:off x="5562669" y="4432588"/>
              <a:ext cx="1371600" cy="586984"/>
            </a:xfrm>
            <a:prstGeom prst="ellipse">
              <a:avLst/>
            </a:prstGeom>
            <a:solidFill>
              <a:srgbClr val="2F55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B1114732-06C7-498C-B798-24DDFE1CE786}"/>
                </a:ext>
              </a:extLst>
            </p:cNvPr>
            <p:cNvSpPr txBox="1"/>
            <p:nvPr/>
          </p:nvSpPr>
          <p:spPr>
            <a:xfrm>
              <a:off x="5558062" y="4491626"/>
              <a:ext cx="1391318" cy="4520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i="1" dirty="0">
                  <a:solidFill>
                    <a:schemeClr val="bg1"/>
                  </a:solidFill>
                </a:rPr>
                <a:t>Stay tuned for list of speakers!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FB135911-8173-89A1-7F1A-62933E39FA89}"/>
              </a:ext>
            </a:extLst>
          </p:cNvPr>
          <p:cNvSpPr txBox="1"/>
          <p:nvPr/>
        </p:nvSpPr>
        <p:spPr>
          <a:xfrm>
            <a:off x="3523259" y="2775939"/>
            <a:ext cx="2381605" cy="496657"/>
          </a:xfrm>
          <a:prstGeom prst="rect">
            <a:avLst/>
          </a:prstGeom>
          <a:noFill/>
        </p:spPr>
        <p:txBody>
          <a:bodyPr wrap="square" numCol="2">
            <a:noAutofit/>
          </a:bodyPr>
          <a:lstStyle/>
          <a:p>
            <a:pPr marL="176213" indent="-114300" defTabSz="914400">
              <a:lnSpc>
                <a:spcPts val="1200"/>
              </a:lnSpc>
              <a:buFont typeface="Arial" panose="020B0604020202020204" pitchFamily="34" charset="0"/>
              <a:buChar char="•"/>
              <a:tabLst>
                <a:tab pos="800100" algn="l"/>
              </a:tabLst>
            </a:pPr>
            <a:r>
              <a:rPr lang="en-US" sz="1300" dirty="0">
                <a:solidFill>
                  <a:schemeClr val="dk1"/>
                </a:solidFill>
              </a:rPr>
              <a:t>Nov. 6</a:t>
            </a:r>
          </a:p>
          <a:p>
            <a:pPr marL="176213" indent="-114300" defTabSz="914400">
              <a:lnSpc>
                <a:spcPts val="1200"/>
              </a:lnSpc>
              <a:buFont typeface="Arial" panose="020B0604020202020204" pitchFamily="34" charset="0"/>
              <a:buChar char="•"/>
              <a:tabLst>
                <a:tab pos="800100" algn="l"/>
              </a:tabLst>
            </a:pPr>
            <a:r>
              <a:rPr lang="en-US" sz="1300" dirty="0">
                <a:solidFill>
                  <a:schemeClr val="dk1"/>
                </a:solidFill>
              </a:rPr>
              <a:t>Dec. 11</a:t>
            </a:r>
          </a:p>
          <a:p>
            <a:pPr marL="176213" indent="-114300" defTabSz="914400">
              <a:lnSpc>
                <a:spcPts val="1200"/>
              </a:lnSpc>
              <a:buFont typeface="Arial" panose="020B0604020202020204" pitchFamily="34" charset="0"/>
              <a:buChar char="•"/>
              <a:tabLst>
                <a:tab pos="800100" algn="l"/>
              </a:tabLst>
            </a:pPr>
            <a:r>
              <a:rPr lang="en-US" sz="1300" dirty="0">
                <a:solidFill>
                  <a:schemeClr val="dk1"/>
                </a:solidFill>
              </a:rPr>
              <a:t>Jan. 29</a:t>
            </a:r>
          </a:p>
          <a:p>
            <a:pPr marL="176213" indent="-114300" defTabSz="914400">
              <a:lnSpc>
                <a:spcPts val="1200"/>
              </a:lnSpc>
              <a:buFont typeface="Arial" panose="020B0604020202020204" pitchFamily="34" charset="0"/>
              <a:buChar char="•"/>
              <a:tabLst>
                <a:tab pos="800100" algn="l"/>
              </a:tabLst>
            </a:pPr>
            <a:r>
              <a:rPr lang="en-US" sz="1300" dirty="0">
                <a:solidFill>
                  <a:schemeClr val="dk1"/>
                </a:solidFill>
              </a:rPr>
              <a:t>Feb. 12</a:t>
            </a:r>
          </a:p>
          <a:p>
            <a:pPr marL="176213" indent="-114300" defTabSz="914400">
              <a:lnSpc>
                <a:spcPts val="1200"/>
              </a:lnSpc>
              <a:buFont typeface="Arial" panose="020B0604020202020204" pitchFamily="34" charset="0"/>
              <a:buChar char="•"/>
              <a:tabLst>
                <a:tab pos="800100" algn="l"/>
              </a:tabLst>
            </a:pPr>
            <a:r>
              <a:rPr lang="en-US" sz="1300" dirty="0">
                <a:solidFill>
                  <a:schemeClr val="dk1"/>
                </a:solidFill>
              </a:rPr>
              <a:t>Mar. 26</a:t>
            </a:r>
          </a:p>
          <a:p>
            <a:pPr marL="176213" indent="-114300" defTabSz="914400">
              <a:lnSpc>
                <a:spcPts val="1200"/>
              </a:lnSpc>
              <a:buFont typeface="Arial" panose="020B0604020202020204" pitchFamily="34" charset="0"/>
              <a:buChar char="•"/>
              <a:tabLst>
                <a:tab pos="800100" algn="l"/>
              </a:tabLst>
            </a:pPr>
            <a:r>
              <a:rPr lang="en-US" sz="1300" dirty="0">
                <a:solidFill>
                  <a:schemeClr val="dk1"/>
                </a:solidFill>
              </a:rPr>
              <a:t>May 7</a:t>
            </a:r>
          </a:p>
        </p:txBody>
      </p:sp>
    </p:spTree>
    <p:extLst>
      <p:ext uri="{BB962C8B-B14F-4D97-AF65-F5344CB8AC3E}">
        <p14:creationId xmlns:p14="http://schemas.microsoft.com/office/powerpoint/2010/main" val="262666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60535B78-A7D8-4125-8A90-789FCD593F5A}"/>
              </a:ext>
            </a:extLst>
          </p:cNvPr>
          <p:cNvGrpSpPr/>
          <p:nvPr/>
        </p:nvGrpSpPr>
        <p:grpSpPr>
          <a:xfrm>
            <a:off x="128455" y="150103"/>
            <a:ext cx="8842368" cy="6579968"/>
            <a:chOff x="128455" y="150103"/>
            <a:chExt cx="8842368" cy="6579968"/>
          </a:xfrm>
          <a:effectLst/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1391252C-3761-4CD6-928E-097095EA7621}"/>
                </a:ext>
              </a:extLst>
            </p:cNvPr>
            <p:cNvSpPr/>
            <p:nvPr/>
          </p:nvSpPr>
          <p:spPr>
            <a:xfrm>
              <a:off x="3218814" y="150103"/>
              <a:ext cx="2743200" cy="317628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E2106ED-6C60-4CAA-8F92-8CD23405C4A7}"/>
                </a:ext>
              </a:extLst>
            </p:cNvPr>
            <p:cNvSpPr/>
            <p:nvPr/>
          </p:nvSpPr>
          <p:spPr>
            <a:xfrm>
              <a:off x="6172538" y="150103"/>
              <a:ext cx="2798285" cy="317628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9CA1F8D-11CA-4EF4-8CA8-7DBAF14B3A01}"/>
                </a:ext>
              </a:extLst>
            </p:cNvPr>
            <p:cNvSpPr/>
            <p:nvPr/>
          </p:nvSpPr>
          <p:spPr>
            <a:xfrm>
              <a:off x="3218814" y="3553785"/>
              <a:ext cx="2743200" cy="317628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CF3C9D8-CC5C-4580-BB5E-BA56C3B3A0E9}"/>
                </a:ext>
              </a:extLst>
            </p:cNvPr>
            <p:cNvSpPr/>
            <p:nvPr/>
          </p:nvSpPr>
          <p:spPr>
            <a:xfrm>
              <a:off x="6172538" y="5139595"/>
              <a:ext cx="2798285" cy="15904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E28C28A-5106-4E48-BC48-BC679870E521}"/>
                </a:ext>
              </a:extLst>
            </p:cNvPr>
            <p:cNvSpPr/>
            <p:nvPr/>
          </p:nvSpPr>
          <p:spPr>
            <a:xfrm>
              <a:off x="128455" y="3553785"/>
              <a:ext cx="2927256" cy="317628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EE43702-09A0-4D8A-A155-A04563040D47}"/>
                </a:ext>
              </a:extLst>
            </p:cNvPr>
            <p:cNvSpPr/>
            <p:nvPr/>
          </p:nvSpPr>
          <p:spPr>
            <a:xfrm>
              <a:off x="6172538" y="3564273"/>
              <a:ext cx="2798285" cy="157532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30" name="Picture 29" hidden="1"/>
          <p:cNvPicPr>
            <a:picLocks noChangeAspect="1"/>
          </p:cNvPicPr>
          <p:nvPr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6643" y="3553785"/>
            <a:ext cx="2784181" cy="1430409"/>
          </a:xfrm>
          <a:prstGeom prst="rect">
            <a:avLst/>
          </a:prstGeom>
        </p:spPr>
      </p:pic>
      <p:pic>
        <p:nvPicPr>
          <p:cNvPr id="12" name="Picture 11" hidden="1"/>
          <p:cNvPicPr>
            <a:picLocks noChangeAspect="1"/>
          </p:cNvPicPr>
          <p:nvPr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814" y="150103"/>
            <a:ext cx="2743200" cy="3178795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5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56" y="150103"/>
            <a:ext cx="1047374" cy="1780796"/>
          </a:xfrm>
          <a:prstGeom prst="rect">
            <a:avLst/>
          </a:prstGeom>
          <a:effectLst/>
        </p:spPr>
      </p:pic>
      <p:sp>
        <p:nvSpPr>
          <p:cNvPr id="11" name="TextBox 10"/>
          <p:cNvSpPr txBox="1"/>
          <p:nvPr/>
        </p:nvSpPr>
        <p:spPr>
          <a:xfrm>
            <a:off x="1260000" y="158910"/>
            <a:ext cx="1866990" cy="1785104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000" b="1" dirty="0">
                <a:latin typeface="Calibri" charset="0"/>
                <a:cs typeface="Times New Roman" charset="0"/>
              </a:rPr>
              <a:t>Brotherhood of Temple Israel</a:t>
            </a:r>
          </a:p>
          <a:p>
            <a:pPr>
              <a:lnSpc>
                <a:spcPts val="2200"/>
              </a:lnSpc>
            </a:pPr>
            <a:endParaRPr lang="en-US" sz="2000" b="1" dirty="0">
              <a:latin typeface="Calibri" charset="0"/>
              <a:cs typeface="Times New Roman" charset="0"/>
            </a:endParaRPr>
          </a:p>
          <a:p>
            <a:pPr algn="ctr">
              <a:lnSpc>
                <a:spcPts val="22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cs typeface="Times New Roman" charset="0"/>
              </a:rPr>
              <a:t>2022-2023 Calendar of Events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18814" y="187068"/>
            <a:ext cx="2743200" cy="268317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charset="0"/>
                <a:cs typeface="Times New Roman" charset="0"/>
              </a:rPr>
              <a:t>Jewish Routes Series</a:t>
            </a:r>
          </a:p>
          <a:p>
            <a:pPr defTabSz="914400"/>
            <a:endParaRPr lang="en-US" sz="800" dirty="0">
              <a:solidFill>
                <a:schemeClr val="dk1"/>
              </a:solidFill>
              <a:effectLst/>
            </a:endParaRPr>
          </a:p>
          <a:p>
            <a:pPr algn="l">
              <a:lnSpc>
                <a:spcPts val="1200"/>
              </a:lnSpc>
            </a:pPr>
            <a:r>
              <a:rPr lang="en-US" sz="1300" dirty="0">
                <a:solidFill>
                  <a:schemeClr val="dk1"/>
                </a:solidFill>
                <a:effectLst/>
              </a:rPr>
              <a:t>Join us for this year’s Jewish Routes </a:t>
            </a:r>
            <a:r>
              <a:rPr lang="en-US" sz="1300" dirty="0">
                <a:solidFill>
                  <a:schemeClr val="dk1"/>
                </a:solidFill>
              </a:rPr>
              <a:t>discussion series, “</a:t>
            </a:r>
            <a:r>
              <a:rPr lang="en-US" sz="1300" b="1" dirty="0">
                <a:solidFill>
                  <a:schemeClr val="dk1"/>
                </a:solidFill>
              </a:rPr>
              <a:t>Rabbi Fineberg Ruins ______</a:t>
            </a:r>
            <a:r>
              <a:rPr lang="en-US" sz="1300" dirty="0">
                <a:solidFill>
                  <a:schemeClr val="dk1"/>
                </a:solidFill>
              </a:rPr>
              <a:t>” and together we’ll bust commonly misunderstood myths about Judaism and look at classic Jewish stories and themes through a new lens. Topics will include “Rabbi Fineberg Ruins Wine”, “Rabbi Fineberg Ruins a Classic Jewish Story”, and “Rabbi Fineberg Ruins the Holidays”.” Geared towards learners of all backgrounds – as long as you’re keen to learn with a critical eye, open mind, and generous heart.</a:t>
            </a:r>
          </a:p>
        </p:txBody>
      </p:sp>
      <p:pic>
        <p:nvPicPr>
          <p:cNvPr id="17" name="Picture 16" hidden="1"/>
          <p:cNvPicPr>
            <a:picLocks noChangeAspect="1"/>
          </p:cNvPicPr>
          <p:nvPr/>
        </p:nvPicPr>
        <p:blipFill>
          <a:blip r:embed="rId6">
            <a:alphaModFix amt="28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8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5662" y="150103"/>
            <a:ext cx="2825162" cy="3182111"/>
          </a:xfrm>
          <a:prstGeom prst="rect">
            <a:avLst/>
          </a:prstGeom>
          <a:effectLst/>
        </p:spPr>
      </p:pic>
      <p:sp>
        <p:nvSpPr>
          <p:cNvPr id="16" name="TextBox 15"/>
          <p:cNvSpPr txBox="1"/>
          <p:nvPr/>
        </p:nvSpPr>
        <p:spPr>
          <a:xfrm>
            <a:off x="6186643" y="195424"/>
            <a:ext cx="2833844" cy="298344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000" b="1" dirty="0">
                <a:effectLst/>
                <a:latin typeface="Calibri" charset="0"/>
                <a:cs typeface="Times New Roman" charset="0"/>
              </a:rPr>
              <a:t>Mitzvah Men!</a:t>
            </a:r>
          </a:p>
          <a:p>
            <a:pPr algn="ctr" defTabSz="914400"/>
            <a:endParaRPr lang="en-US" sz="500" dirty="0">
              <a:effectLst/>
              <a:latin typeface="Calibri" charset="0"/>
              <a:cs typeface="Times New Roman" charset="0"/>
            </a:endParaRPr>
          </a:p>
          <a:p>
            <a:pPr defTabSz="914400">
              <a:lnSpc>
                <a:spcPts val="1300"/>
              </a:lnSpc>
            </a:pPr>
            <a:r>
              <a:rPr lang="en-US" sz="1400" dirty="0">
                <a:solidFill>
                  <a:schemeClr val="dk1"/>
                </a:solidFill>
                <a:effectLst/>
              </a:rPr>
              <a:t>Help us build the Temple Sukkah on Sunday, Sept. 18! Breakfast, ladders, power tools – what could be more fun than that?</a:t>
            </a:r>
          </a:p>
          <a:p>
            <a:pPr defTabSz="914400">
              <a:lnSpc>
                <a:spcPts val="1300"/>
              </a:lnSpc>
            </a:pPr>
            <a:endParaRPr lang="en-US" sz="900" dirty="0">
              <a:solidFill>
                <a:schemeClr val="dk1"/>
              </a:solidFill>
              <a:effectLst/>
            </a:endParaRPr>
          </a:p>
          <a:p>
            <a:pPr defTabSz="914400">
              <a:lnSpc>
                <a:spcPts val="1300"/>
              </a:lnSpc>
            </a:pPr>
            <a:r>
              <a:rPr lang="en-US" sz="1400" dirty="0">
                <a:solidFill>
                  <a:schemeClr val="dk1"/>
                </a:solidFill>
                <a:effectLst/>
              </a:rPr>
              <a:t>A few other great ways to perform Tikkun Olam with the Brotherhood:</a:t>
            </a:r>
          </a:p>
          <a:p>
            <a:pPr defTabSz="914400">
              <a:lnSpc>
                <a:spcPts val="1300"/>
              </a:lnSpc>
            </a:pPr>
            <a:endParaRPr lang="en-US" sz="1050" dirty="0">
              <a:solidFill>
                <a:schemeClr val="dk1"/>
              </a:solidFill>
              <a:effectLst/>
            </a:endParaRPr>
          </a:p>
          <a:p>
            <a:pPr marL="285750" indent="-176213" defTabSz="914400">
              <a:lnSpc>
                <a:spcPts val="13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dk1"/>
                </a:solidFill>
              </a:rPr>
              <a:t>Holiday Meals on Wheels</a:t>
            </a:r>
          </a:p>
          <a:p>
            <a:pPr marL="285750" indent="-176213" defTabSz="914400">
              <a:lnSpc>
                <a:spcPts val="13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dk1"/>
                </a:solidFill>
              </a:rPr>
              <a:t>Habitat for Humanity Builds</a:t>
            </a:r>
          </a:p>
          <a:p>
            <a:pPr marL="285750" indent="-176213" defTabSz="914400">
              <a:lnSpc>
                <a:spcPts val="13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dk1"/>
                </a:solidFill>
                <a:effectLst/>
              </a:rPr>
              <a:t>Shelter Spring Cleanups</a:t>
            </a:r>
          </a:p>
          <a:p>
            <a:pPr marL="285750" indent="-176213" defTabSz="914400">
              <a:lnSpc>
                <a:spcPts val="13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dk1"/>
                </a:solidFill>
              </a:rPr>
              <a:t>Family Table Support</a:t>
            </a:r>
            <a:endParaRPr lang="en-US" sz="1400" dirty="0">
              <a:solidFill>
                <a:schemeClr val="dk1"/>
              </a:solidFill>
              <a:effectLst/>
            </a:endParaRPr>
          </a:p>
          <a:p>
            <a:pPr marL="285750" indent="-176213" defTabSz="914400">
              <a:lnSpc>
                <a:spcPts val="13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dk1"/>
                </a:solidFill>
              </a:rPr>
              <a:t>…</a:t>
            </a:r>
            <a:r>
              <a:rPr lang="en-US" sz="1400" dirty="0">
                <a:solidFill>
                  <a:schemeClr val="dk1"/>
                </a:solidFill>
                <a:effectLst/>
              </a:rPr>
              <a:t>and more!</a:t>
            </a:r>
          </a:p>
          <a:p>
            <a:pPr defTabSz="914400">
              <a:lnSpc>
                <a:spcPts val="1300"/>
              </a:lnSpc>
            </a:pPr>
            <a:endParaRPr lang="en-US" sz="1000" b="1" dirty="0">
              <a:solidFill>
                <a:schemeClr val="dk1"/>
              </a:solidFill>
            </a:endParaRPr>
          </a:p>
          <a:p>
            <a:pPr defTabSz="914400">
              <a:lnSpc>
                <a:spcPts val="1300"/>
              </a:lnSpc>
            </a:pPr>
            <a:r>
              <a:rPr lang="en-US" sz="1400" dirty="0">
                <a:solidFill>
                  <a:schemeClr val="dk1"/>
                </a:solidFill>
                <a:effectLst/>
              </a:rPr>
              <a:t>Stay tuned for more information!</a:t>
            </a:r>
          </a:p>
        </p:txBody>
      </p:sp>
      <p:pic>
        <p:nvPicPr>
          <p:cNvPr id="20" name="Picture 19" hidden="1"/>
          <p:cNvPicPr>
            <a:picLocks noChangeAspect="1"/>
          </p:cNvPicPr>
          <p:nvPr/>
        </p:nvPicPr>
        <p:blipFill>
          <a:blip r:embed="rId8">
            <a:alphaModFix amt="4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49" y="3535453"/>
            <a:ext cx="2825162" cy="3178818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28455" y="3586168"/>
            <a:ext cx="2906712" cy="297517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000" b="1" dirty="0">
                <a:effectLst/>
                <a:latin typeface="Calibri" charset="0"/>
                <a:ea typeface="Calibri" charset="0"/>
                <a:cs typeface="Times New Roman" charset="0"/>
              </a:rPr>
              <a:t>Hearing Men’s Voices </a:t>
            </a:r>
          </a:p>
          <a:p>
            <a:pPr algn="ctr" defTabSz="914400"/>
            <a:endParaRPr lang="en-US" sz="400" b="1" spc="-150" dirty="0">
              <a:effectLst/>
              <a:latin typeface="Calibri" charset="0"/>
              <a:ea typeface="Calibri" charset="0"/>
              <a:cs typeface="Times New Roman" charset="0"/>
            </a:endParaRPr>
          </a:p>
          <a:p>
            <a:pPr defTabSz="914400">
              <a:lnSpc>
                <a:spcPts val="1400"/>
              </a:lnSpc>
            </a:pPr>
            <a:r>
              <a:rPr lang="en-US" sz="1300" dirty="0">
                <a:solidFill>
                  <a:schemeClr val="dk1"/>
                </a:solidFill>
                <a:effectLst/>
              </a:rPr>
              <a:t>Our award-winning lay-led discussion series </a:t>
            </a:r>
            <a:r>
              <a:rPr lang="en-US" sz="1300" dirty="0">
                <a:solidFill>
                  <a:schemeClr val="dk1"/>
                </a:solidFill>
              </a:rPr>
              <a:t>continues with a new theme this year – TO BE DETERMINED! Save the dates below and stay tuned for more information for the topic and themes for each evening’s discussion. </a:t>
            </a:r>
            <a:endParaRPr lang="en-US" sz="1300" dirty="0">
              <a:solidFill>
                <a:schemeClr val="dk1"/>
              </a:solidFill>
              <a:effectLst/>
            </a:endParaRPr>
          </a:p>
          <a:p>
            <a:pPr defTabSz="914400">
              <a:lnSpc>
                <a:spcPts val="1400"/>
              </a:lnSpc>
            </a:pPr>
            <a:endParaRPr lang="en-US" sz="1300" dirty="0">
              <a:solidFill>
                <a:schemeClr val="dk1"/>
              </a:solidFill>
            </a:endParaRPr>
          </a:p>
          <a:p>
            <a:pPr marL="114300" indent="-114300" defTabSz="914400">
              <a:lnSpc>
                <a:spcPts val="14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dk1"/>
                </a:solidFill>
                <a:effectLst/>
              </a:rPr>
              <a:t>Thursday, Nov. 17, 7:45pm</a:t>
            </a:r>
          </a:p>
          <a:p>
            <a:pPr marL="114300" indent="-114300" defTabSz="914400">
              <a:lnSpc>
                <a:spcPts val="14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dk1"/>
                </a:solidFill>
                <a:effectLst/>
              </a:rPr>
              <a:t>Tuesday, Dec. 13, 7:45pm</a:t>
            </a:r>
          </a:p>
          <a:p>
            <a:pPr marL="114300" indent="-114300" defTabSz="914400">
              <a:lnSpc>
                <a:spcPts val="14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dk1"/>
                </a:solidFill>
                <a:effectLst/>
              </a:rPr>
              <a:t>Tuesday, Jan. 24, 7:45pm</a:t>
            </a:r>
          </a:p>
          <a:p>
            <a:pPr marL="114300" indent="-114300" defTabSz="914400">
              <a:lnSpc>
                <a:spcPts val="14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dk1"/>
                </a:solidFill>
                <a:effectLst/>
              </a:rPr>
              <a:t>Thursday, Feb. 16, 7:45pm</a:t>
            </a:r>
          </a:p>
          <a:p>
            <a:pPr marL="114300" indent="-114300" defTabSz="914400">
              <a:lnSpc>
                <a:spcPts val="14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dk1"/>
                </a:solidFill>
                <a:effectLst/>
              </a:rPr>
              <a:t>Thursday, Mar. 23, 7:45pm</a:t>
            </a:r>
          </a:p>
          <a:p>
            <a:pPr marL="114300" indent="-114300" defTabSz="914400">
              <a:lnSpc>
                <a:spcPts val="14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dk1"/>
                </a:solidFill>
                <a:effectLst/>
              </a:rPr>
              <a:t>Tuesday, Apr. 25, 7:45pm</a:t>
            </a:r>
          </a:p>
          <a:p>
            <a:pPr marL="114300" indent="-114300" defTabSz="914400">
              <a:lnSpc>
                <a:spcPts val="14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dk1"/>
                </a:solidFill>
                <a:effectLst/>
              </a:rPr>
              <a:t>Thursday May 11 (make up date)</a:t>
            </a:r>
          </a:p>
        </p:txBody>
      </p:sp>
      <p:pic>
        <p:nvPicPr>
          <p:cNvPr id="24" name="Picture 23" hidden="1"/>
          <p:cNvPicPr>
            <a:picLocks noChangeAspect="1"/>
          </p:cNvPicPr>
          <p:nvPr/>
        </p:nvPicPr>
        <p:blipFill>
          <a:blip r:embed="rId9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814" y="3532193"/>
            <a:ext cx="2743201" cy="3154710"/>
          </a:xfrm>
          <a:prstGeom prst="rect">
            <a:avLst/>
          </a:prstGeom>
        </p:spPr>
      </p:pic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128455" y="1961139"/>
          <a:ext cx="2927256" cy="13724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75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5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57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5138">
                <a:tc gridSpan="3">
                  <a:txBody>
                    <a:bodyPr/>
                    <a:lstStyle/>
                    <a:p>
                      <a:r>
                        <a:rPr lang="en-US" sz="1200" b="1" dirty="0"/>
                        <a:t>BOD </a:t>
                      </a: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Meetings (Sun, 10am unless noted)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2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Aug. 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Sep.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Oct. 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2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Nov.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Dec.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Jan. 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2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Feb. 19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Mar.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Apr. 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22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May 28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Jun.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113959"/>
                  </a:ext>
                </a:extLst>
              </a:tr>
            </a:tbl>
          </a:graphicData>
        </a:graphic>
      </p:graphicFrame>
      <p:pic>
        <p:nvPicPr>
          <p:cNvPr id="32" name="Picture 31" hidden="1"/>
          <p:cNvPicPr>
            <a:picLocks noChangeAspect="1"/>
          </p:cNvPicPr>
          <p:nvPr/>
        </p:nvPicPr>
        <p:blipFill>
          <a:blip r:embed="rId10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5660" y="5139595"/>
            <a:ext cx="2784182" cy="1547308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6145660" y="5378630"/>
            <a:ext cx="2874827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000" b="1" dirty="0">
                <a:effectLst/>
                <a:latin typeface="Calibri" charset="0"/>
                <a:cs typeface="Times New Roman" charset="0"/>
              </a:rPr>
              <a:t>Other Fun Stuff</a:t>
            </a:r>
          </a:p>
          <a:p>
            <a:pPr marL="109537" algn="ctr" defTabSz="914400"/>
            <a:endParaRPr lang="en-US" sz="800" dirty="0">
              <a:solidFill>
                <a:schemeClr val="dk1"/>
              </a:solidFill>
              <a:effectLst/>
            </a:endParaRPr>
          </a:p>
          <a:p>
            <a:pPr marL="109537" algn="ctr" defTabSz="914400"/>
            <a:r>
              <a:rPr lang="en-US" sz="1800" dirty="0">
                <a:solidFill>
                  <a:schemeClr val="dk1"/>
                </a:solidFill>
                <a:effectLst/>
              </a:rPr>
              <a:t>STAY TUNED &amp; HELP US WITH PLANNING!</a:t>
            </a:r>
            <a:endParaRPr lang="en-US" sz="1800" dirty="0">
              <a:effectLst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45661" y="3613799"/>
            <a:ext cx="2833844" cy="110799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000" b="1" dirty="0">
                <a:effectLst/>
                <a:latin typeface="Calibri" charset="0"/>
                <a:cs typeface="Times New Roman" charset="0"/>
              </a:rPr>
              <a:t>Speaker “Breakfasts”</a:t>
            </a:r>
            <a:br>
              <a:rPr lang="en-US" sz="2000" b="1" dirty="0">
                <a:effectLst/>
                <a:latin typeface="Calibri" charset="0"/>
                <a:cs typeface="Times New Roman" charset="0"/>
              </a:rPr>
            </a:br>
            <a:endParaRPr lang="en-US" sz="1400" b="1" i="1" dirty="0">
              <a:effectLst/>
              <a:latin typeface="Calibri" charset="0"/>
              <a:cs typeface="Times New Roman" charset="0"/>
            </a:endParaRPr>
          </a:p>
          <a:p>
            <a:pPr marL="109537" algn="ctr" defTabSz="914400"/>
            <a:r>
              <a:rPr lang="en-US" sz="1600" i="1" dirty="0">
                <a:solidFill>
                  <a:schemeClr val="dk1"/>
                </a:solidFill>
                <a:effectLst/>
              </a:rPr>
              <a:t>Speakers and dates to be announced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3E0D2F0-81FA-4611-A997-C480259BAD7F}"/>
              </a:ext>
            </a:extLst>
          </p:cNvPr>
          <p:cNvSpPr txBox="1"/>
          <p:nvPr/>
        </p:nvSpPr>
        <p:spPr>
          <a:xfrm>
            <a:off x="3218813" y="3586168"/>
            <a:ext cx="2798285" cy="31547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000" b="1" dirty="0">
                <a:solidFill>
                  <a:schemeClr val="bg1"/>
                </a:solidFill>
                <a:effectLst/>
                <a:latin typeface="Calibri" charset="0"/>
                <a:cs typeface="Times New Roman" charset="0"/>
              </a:rPr>
              <a:t>Main Events</a:t>
            </a:r>
          </a:p>
          <a:p>
            <a:pPr algn="ctr" defTabSz="914400"/>
            <a:endParaRPr lang="en-US" sz="400" b="1" dirty="0">
              <a:solidFill>
                <a:schemeClr val="bg1"/>
              </a:solidFill>
              <a:effectLst/>
              <a:latin typeface="Calibri" charset="0"/>
              <a:cs typeface="Times New Roman" charset="0"/>
            </a:endParaRPr>
          </a:p>
          <a:p>
            <a:pPr marL="744538" indent="-744538" defTabSz="914400">
              <a:lnSpc>
                <a:spcPts val="1500"/>
              </a:lnSpc>
              <a:tabLst>
                <a:tab pos="747713" algn="l"/>
              </a:tabLst>
            </a:pPr>
            <a:r>
              <a:rPr lang="en-US" sz="1400" b="1" dirty="0">
                <a:solidFill>
                  <a:schemeClr val="bg1"/>
                </a:solidFill>
              </a:rPr>
              <a:t>Oct. 12 </a:t>
            </a:r>
            <a:r>
              <a:rPr lang="en-US" sz="1400" dirty="0">
                <a:solidFill>
                  <a:schemeClr val="bg1"/>
                </a:solidFill>
              </a:rPr>
              <a:t>	</a:t>
            </a:r>
            <a:r>
              <a:rPr lang="en-US" sz="1400" b="1" spc="-20" dirty="0">
                <a:solidFill>
                  <a:schemeClr val="bg1"/>
                </a:solidFill>
              </a:rPr>
              <a:t>Burgers &amp; Beer in the Hut </a:t>
            </a:r>
            <a:r>
              <a:rPr lang="en-US" sz="1200" i="1" dirty="0">
                <a:solidFill>
                  <a:schemeClr val="bg1"/>
                </a:solidFill>
              </a:rPr>
              <a:t>With Sisterhood</a:t>
            </a:r>
            <a:endParaRPr lang="en-US" sz="1400" i="1" dirty="0">
              <a:solidFill>
                <a:schemeClr val="bg1"/>
              </a:solidFill>
            </a:endParaRPr>
          </a:p>
          <a:p>
            <a:pPr marL="744538" indent="-744538" defTabSz="914400">
              <a:lnSpc>
                <a:spcPts val="1500"/>
              </a:lnSpc>
              <a:tabLst>
                <a:tab pos="747713" algn="l"/>
              </a:tabLst>
            </a:pPr>
            <a:r>
              <a:rPr lang="en-US" sz="1400" b="1" dirty="0">
                <a:solidFill>
                  <a:schemeClr val="bg1"/>
                </a:solidFill>
              </a:rPr>
              <a:t>Oct. 25	Paid Up Supper</a:t>
            </a:r>
            <a:br>
              <a:rPr lang="en-US" sz="1400" dirty="0">
                <a:solidFill>
                  <a:schemeClr val="bg1"/>
                </a:solidFill>
              </a:rPr>
            </a:br>
            <a:r>
              <a:rPr lang="en-US" sz="1200" i="1" dirty="0">
                <a:solidFill>
                  <a:schemeClr val="bg1"/>
                </a:solidFill>
              </a:rPr>
              <a:t>Speaker to be Announced</a:t>
            </a:r>
          </a:p>
          <a:p>
            <a:pPr defTabSz="914400">
              <a:lnSpc>
                <a:spcPts val="1500"/>
              </a:lnSpc>
              <a:tabLst>
                <a:tab pos="747713" algn="l"/>
              </a:tabLst>
            </a:pPr>
            <a:r>
              <a:rPr lang="en-US" sz="1400" b="1" dirty="0">
                <a:solidFill>
                  <a:schemeClr val="bg1"/>
                </a:solidFill>
              </a:rPr>
              <a:t>Nov. 6 	</a:t>
            </a:r>
            <a:r>
              <a:rPr lang="en-US" sz="1400" b="1" spc="-50" dirty="0">
                <a:solidFill>
                  <a:schemeClr val="bg1"/>
                </a:solidFill>
              </a:rPr>
              <a:t>FJMC Keeper of the Flame</a:t>
            </a:r>
            <a:r>
              <a:rPr lang="en-US" sz="1400" b="1" dirty="0">
                <a:solidFill>
                  <a:schemeClr val="bg1"/>
                </a:solidFill>
              </a:rPr>
              <a:t> 	</a:t>
            </a:r>
            <a:r>
              <a:rPr lang="en-US" sz="1200" i="1" dirty="0">
                <a:solidFill>
                  <a:schemeClr val="bg1"/>
                </a:solidFill>
              </a:rPr>
              <a:t>Honoring Sonny Michelson</a:t>
            </a:r>
          </a:p>
          <a:p>
            <a:pPr marL="114300" indent="-114300" defTabSz="914400">
              <a:lnSpc>
                <a:spcPts val="1500"/>
              </a:lnSpc>
              <a:buFont typeface="Arial" panose="020B0604020202020204" pitchFamily="34" charset="0"/>
              <a:buChar char="•"/>
              <a:tabLst>
                <a:tab pos="747713" algn="l"/>
              </a:tabLst>
            </a:pPr>
            <a:r>
              <a:rPr lang="en-US" sz="1400" b="1" dirty="0">
                <a:solidFill>
                  <a:schemeClr val="bg1"/>
                </a:solidFill>
                <a:effectLst/>
              </a:rPr>
              <a:t>Jan. 7-8</a:t>
            </a:r>
            <a:r>
              <a:rPr lang="en-US" sz="1400" dirty="0">
                <a:solidFill>
                  <a:schemeClr val="bg1"/>
                </a:solidFill>
                <a:effectLst/>
              </a:rPr>
              <a:t>	</a:t>
            </a:r>
            <a:r>
              <a:rPr lang="en-US" sz="1400" b="1" dirty="0">
                <a:solidFill>
                  <a:schemeClr val="bg1"/>
                </a:solidFill>
                <a:effectLst/>
              </a:rPr>
              <a:t>Brotherhood Weekend</a:t>
            </a:r>
          </a:p>
          <a:p>
            <a:pPr marL="114300" indent="-114300" defTabSz="914400">
              <a:lnSpc>
                <a:spcPts val="1500"/>
              </a:lnSpc>
              <a:buFont typeface="Arial" panose="020B0604020202020204" pitchFamily="34" charset="0"/>
              <a:buChar char="•"/>
              <a:tabLst>
                <a:tab pos="747713" algn="l"/>
              </a:tabLst>
            </a:pPr>
            <a:r>
              <a:rPr lang="en-US" sz="1400" b="1" dirty="0">
                <a:solidFill>
                  <a:schemeClr val="bg1"/>
                </a:solidFill>
              </a:rPr>
              <a:t>Jan. 7</a:t>
            </a:r>
            <a:r>
              <a:rPr lang="en-US" sz="1400" dirty="0">
                <a:solidFill>
                  <a:schemeClr val="bg1"/>
                </a:solidFill>
              </a:rPr>
              <a:t>	</a:t>
            </a:r>
            <a:r>
              <a:rPr lang="en-US" sz="1400" b="1" dirty="0">
                <a:solidFill>
                  <a:schemeClr val="bg1"/>
                </a:solidFill>
              </a:rPr>
              <a:t>Special Concert!</a:t>
            </a:r>
            <a:endParaRPr lang="en-US" sz="1400" b="1" dirty="0">
              <a:solidFill>
                <a:schemeClr val="bg1"/>
              </a:solidFill>
              <a:effectLst/>
            </a:endParaRPr>
          </a:p>
          <a:p>
            <a:pPr marL="114300" indent="-114300" defTabSz="914400">
              <a:lnSpc>
                <a:spcPts val="1500"/>
              </a:lnSpc>
              <a:buFont typeface="Arial" panose="020B0604020202020204" pitchFamily="34" charset="0"/>
              <a:buChar char="•"/>
              <a:tabLst>
                <a:tab pos="747713" algn="l"/>
              </a:tabLst>
            </a:pPr>
            <a:r>
              <a:rPr lang="en-US" sz="1400" b="1" dirty="0">
                <a:solidFill>
                  <a:schemeClr val="bg1"/>
                </a:solidFill>
                <a:effectLst/>
              </a:rPr>
              <a:t>Feb. 4</a:t>
            </a:r>
            <a:r>
              <a:rPr lang="en-US" sz="1400" dirty="0">
                <a:solidFill>
                  <a:schemeClr val="bg1"/>
                </a:solidFill>
                <a:effectLst/>
              </a:rPr>
              <a:t>	</a:t>
            </a:r>
            <a:r>
              <a:rPr lang="en-US" sz="1400" b="1" dirty="0">
                <a:solidFill>
                  <a:schemeClr val="bg1"/>
                </a:solidFill>
                <a:effectLst/>
              </a:rPr>
              <a:t>Lift Your Spirits</a:t>
            </a:r>
          </a:p>
          <a:p>
            <a:pPr marL="114300" indent="-114300" defTabSz="914400">
              <a:lnSpc>
                <a:spcPts val="1500"/>
              </a:lnSpc>
              <a:buFont typeface="Arial" panose="020B0604020202020204" pitchFamily="34" charset="0"/>
              <a:buChar char="•"/>
              <a:tabLst>
                <a:tab pos="747713" algn="l"/>
              </a:tabLst>
            </a:pPr>
            <a:r>
              <a:rPr lang="en-US" sz="1400" b="1" dirty="0">
                <a:solidFill>
                  <a:schemeClr val="bg1"/>
                </a:solidFill>
                <a:effectLst/>
              </a:rPr>
              <a:t>Feb. 12</a:t>
            </a:r>
            <a:r>
              <a:rPr lang="en-US" sz="1400" dirty="0">
                <a:solidFill>
                  <a:schemeClr val="bg1"/>
                </a:solidFill>
                <a:effectLst/>
              </a:rPr>
              <a:t>	</a:t>
            </a:r>
            <a:r>
              <a:rPr lang="en-US" sz="1400" b="1" dirty="0">
                <a:solidFill>
                  <a:schemeClr val="bg1"/>
                </a:solidFill>
                <a:effectLst/>
              </a:rPr>
              <a:t>World-Wide Wrap &amp;</a:t>
            </a:r>
          </a:p>
          <a:p>
            <a:pPr marL="114300" indent="-114300" defTabSz="914400">
              <a:lnSpc>
                <a:spcPts val="1500"/>
              </a:lnSpc>
              <a:tabLst>
                <a:tab pos="747713" algn="l"/>
              </a:tabLst>
            </a:pPr>
            <a:r>
              <a:rPr lang="en-US" sz="1400" b="1" dirty="0">
                <a:solidFill>
                  <a:schemeClr val="bg1"/>
                </a:solidFill>
              </a:rPr>
              <a:t>		</a:t>
            </a:r>
            <a:r>
              <a:rPr lang="en-US" sz="1400" b="1" dirty="0">
                <a:solidFill>
                  <a:schemeClr val="bg1"/>
                </a:solidFill>
                <a:effectLst/>
              </a:rPr>
              <a:t>Big Game Party</a:t>
            </a:r>
          </a:p>
          <a:p>
            <a:pPr marL="114300" indent="-114300" defTabSz="914400">
              <a:lnSpc>
                <a:spcPts val="1500"/>
              </a:lnSpc>
              <a:buFont typeface="Arial" panose="020B0604020202020204" pitchFamily="34" charset="0"/>
              <a:buChar char="•"/>
              <a:tabLst>
                <a:tab pos="747713" algn="l"/>
              </a:tabLst>
            </a:pPr>
            <a:r>
              <a:rPr lang="en-US" sz="1400" b="1" dirty="0">
                <a:solidFill>
                  <a:schemeClr val="bg1"/>
                </a:solidFill>
                <a:effectLst/>
              </a:rPr>
              <a:t>May 7</a:t>
            </a:r>
            <a:r>
              <a:rPr lang="en-US" sz="1400" dirty="0">
                <a:solidFill>
                  <a:schemeClr val="bg1"/>
                </a:solidFill>
                <a:effectLst/>
              </a:rPr>
              <a:t>	</a:t>
            </a:r>
            <a:r>
              <a:rPr lang="en-US" sz="1400" b="1" dirty="0">
                <a:solidFill>
                  <a:schemeClr val="bg1"/>
                </a:solidFill>
                <a:effectLst/>
              </a:rPr>
              <a:t>Man of the Year</a:t>
            </a:r>
          </a:p>
          <a:p>
            <a:pPr marL="747713" lvl="2" defTabSz="914400">
              <a:lnSpc>
                <a:spcPts val="1500"/>
              </a:lnSpc>
              <a:tabLst>
                <a:tab pos="747713" algn="l"/>
              </a:tabLst>
            </a:pPr>
            <a:r>
              <a:rPr lang="en-US" sz="1200" i="1" dirty="0">
                <a:solidFill>
                  <a:schemeClr val="bg1"/>
                </a:solidFill>
                <a:effectLst/>
              </a:rPr>
              <a:t>Honoree to be Announced</a:t>
            </a:r>
          </a:p>
          <a:p>
            <a:pPr marL="114300" indent="-114300" defTabSz="914400">
              <a:lnSpc>
                <a:spcPts val="1500"/>
              </a:lnSpc>
              <a:buFont typeface="Arial" panose="020B0604020202020204" pitchFamily="34" charset="0"/>
              <a:buChar char="•"/>
              <a:tabLst>
                <a:tab pos="747713" algn="l"/>
              </a:tabLst>
            </a:pPr>
            <a:r>
              <a:rPr lang="en-US" sz="1400" b="1" dirty="0">
                <a:solidFill>
                  <a:schemeClr val="bg1"/>
                </a:solidFill>
                <a:effectLst/>
              </a:rPr>
              <a:t>July 31</a:t>
            </a:r>
            <a:r>
              <a:rPr lang="en-US" sz="1400" dirty="0">
                <a:solidFill>
                  <a:schemeClr val="bg1"/>
                </a:solidFill>
                <a:effectLst/>
              </a:rPr>
              <a:t>	</a:t>
            </a:r>
            <a:r>
              <a:rPr lang="en-US" sz="1400" b="1" dirty="0">
                <a:solidFill>
                  <a:schemeClr val="bg1"/>
                </a:solidFill>
                <a:effectLst/>
              </a:rPr>
              <a:t>Golf Tournament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B09684E-A224-4151-8557-393787AFADFC}"/>
              </a:ext>
            </a:extLst>
          </p:cNvPr>
          <p:cNvGrpSpPr/>
          <p:nvPr/>
        </p:nvGrpSpPr>
        <p:grpSpPr>
          <a:xfrm rot="21113804">
            <a:off x="7215072" y="4798807"/>
            <a:ext cx="1446202" cy="450008"/>
            <a:chOff x="5558062" y="4432588"/>
            <a:chExt cx="1391318" cy="586984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5BC76572-5623-4B2A-83C0-6CF6CA47F879}"/>
                </a:ext>
              </a:extLst>
            </p:cNvPr>
            <p:cNvSpPr/>
            <p:nvPr/>
          </p:nvSpPr>
          <p:spPr>
            <a:xfrm>
              <a:off x="5562669" y="4432588"/>
              <a:ext cx="1371600" cy="58698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B1114732-06C7-498C-B798-24DDFE1CE786}"/>
                </a:ext>
              </a:extLst>
            </p:cNvPr>
            <p:cNvSpPr txBox="1"/>
            <p:nvPr/>
          </p:nvSpPr>
          <p:spPr>
            <a:xfrm>
              <a:off x="5558062" y="4491626"/>
              <a:ext cx="1391318" cy="4520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i="1" dirty="0">
                  <a:solidFill>
                    <a:schemeClr val="bg1"/>
                  </a:solidFill>
                </a:rPr>
                <a:t>Stay tuned for list of speakers!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FB135911-8173-89A1-7F1A-62933E39FA89}"/>
              </a:ext>
            </a:extLst>
          </p:cNvPr>
          <p:cNvSpPr txBox="1"/>
          <p:nvPr/>
        </p:nvSpPr>
        <p:spPr>
          <a:xfrm>
            <a:off x="3523259" y="2775939"/>
            <a:ext cx="2381605" cy="496657"/>
          </a:xfrm>
          <a:prstGeom prst="rect">
            <a:avLst/>
          </a:prstGeom>
          <a:noFill/>
        </p:spPr>
        <p:txBody>
          <a:bodyPr wrap="square" numCol="2">
            <a:noAutofit/>
          </a:bodyPr>
          <a:lstStyle/>
          <a:p>
            <a:pPr marL="176213" indent="-114300" defTabSz="914400">
              <a:lnSpc>
                <a:spcPts val="1200"/>
              </a:lnSpc>
              <a:buFont typeface="Arial" panose="020B0604020202020204" pitchFamily="34" charset="0"/>
              <a:buChar char="•"/>
              <a:tabLst>
                <a:tab pos="800100" algn="l"/>
              </a:tabLst>
            </a:pPr>
            <a:r>
              <a:rPr lang="en-US" sz="1300" dirty="0">
                <a:solidFill>
                  <a:schemeClr val="dk1"/>
                </a:solidFill>
              </a:rPr>
              <a:t>Nov. 6</a:t>
            </a:r>
          </a:p>
          <a:p>
            <a:pPr marL="176213" indent="-114300" defTabSz="914400">
              <a:lnSpc>
                <a:spcPts val="1200"/>
              </a:lnSpc>
              <a:buFont typeface="Arial" panose="020B0604020202020204" pitchFamily="34" charset="0"/>
              <a:buChar char="•"/>
              <a:tabLst>
                <a:tab pos="800100" algn="l"/>
              </a:tabLst>
            </a:pPr>
            <a:r>
              <a:rPr lang="en-US" sz="1300" dirty="0">
                <a:solidFill>
                  <a:schemeClr val="dk1"/>
                </a:solidFill>
              </a:rPr>
              <a:t>Dec. 11</a:t>
            </a:r>
          </a:p>
          <a:p>
            <a:pPr marL="176213" indent="-114300" defTabSz="914400">
              <a:lnSpc>
                <a:spcPts val="1200"/>
              </a:lnSpc>
              <a:buFont typeface="Arial" panose="020B0604020202020204" pitchFamily="34" charset="0"/>
              <a:buChar char="•"/>
              <a:tabLst>
                <a:tab pos="800100" algn="l"/>
              </a:tabLst>
            </a:pPr>
            <a:r>
              <a:rPr lang="en-US" sz="1300" dirty="0">
                <a:solidFill>
                  <a:schemeClr val="dk1"/>
                </a:solidFill>
              </a:rPr>
              <a:t>Jan. 29</a:t>
            </a:r>
          </a:p>
          <a:p>
            <a:pPr marL="176213" indent="-114300" defTabSz="914400">
              <a:lnSpc>
                <a:spcPts val="1200"/>
              </a:lnSpc>
              <a:buFont typeface="Arial" panose="020B0604020202020204" pitchFamily="34" charset="0"/>
              <a:buChar char="•"/>
              <a:tabLst>
                <a:tab pos="800100" algn="l"/>
              </a:tabLst>
            </a:pPr>
            <a:r>
              <a:rPr lang="en-US" sz="1300" dirty="0">
                <a:solidFill>
                  <a:schemeClr val="dk1"/>
                </a:solidFill>
              </a:rPr>
              <a:t>Feb. 12</a:t>
            </a:r>
          </a:p>
          <a:p>
            <a:pPr marL="176213" indent="-114300" defTabSz="914400">
              <a:lnSpc>
                <a:spcPts val="1200"/>
              </a:lnSpc>
              <a:buFont typeface="Arial" panose="020B0604020202020204" pitchFamily="34" charset="0"/>
              <a:buChar char="•"/>
              <a:tabLst>
                <a:tab pos="800100" algn="l"/>
              </a:tabLst>
            </a:pPr>
            <a:r>
              <a:rPr lang="en-US" sz="1300" dirty="0">
                <a:solidFill>
                  <a:schemeClr val="dk1"/>
                </a:solidFill>
              </a:rPr>
              <a:t>Mar. 26</a:t>
            </a:r>
          </a:p>
          <a:p>
            <a:pPr marL="176213" indent="-114300" defTabSz="914400">
              <a:lnSpc>
                <a:spcPts val="1200"/>
              </a:lnSpc>
              <a:buFont typeface="Arial" panose="020B0604020202020204" pitchFamily="34" charset="0"/>
              <a:buChar char="•"/>
              <a:tabLst>
                <a:tab pos="800100" algn="l"/>
              </a:tabLst>
            </a:pPr>
            <a:r>
              <a:rPr lang="en-US" sz="1300" dirty="0">
                <a:solidFill>
                  <a:schemeClr val="dk1"/>
                </a:solidFill>
              </a:rPr>
              <a:t>May 7</a:t>
            </a:r>
          </a:p>
        </p:txBody>
      </p:sp>
    </p:spTree>
    <p:extLst>
      <p:ext uri="{BB962C8B-B14F-4D97-AF65-F5344CB8AC3E}">
        <p14:creationId xmlns:p14="http://schemas.microsoft.com/office/powerpoint/2010/main" val="22883065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6065</TotalTime>
  <Words>866</Words>
  <Application>Microsoft Office PowerPoint</Application>
  <PresentationFormat>Letter Paper (8.5x11 in)</PresentationFormat>
  <Paragraphs>136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Harold Waisel</dc:creator>
  <cp:lastModifiedBy>Michael Getz</cp:lastModifiedBy>
  <cp:revision>68</cp:revision>
  <cp:lastPrinted>2022-08-25T16:06:52Z</cp:lastPrinted>
  <dcterms:created xsi:type="dcterms:W3CDTF">2017-09-03T01:33:58Z</dcterms:created>
  <dcterms:modified xsi:type="dcterms:W3CDTF">2022-08-26T00:14:07Z</dcterms:modified>
</cp:coreProperties>
</file>